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4"/>
  </p:sldMasterIdLst>
  <p:notesMasterIdLst>
    <p:notesMasterId r:id="rId62"/>
  </p:notesMasterIdLst>
  <p:handoutMasterIdLst>
    <p:handoutMasterId r:id="rId63"/>
  </p:handoutMasterIdLst>
  <p:sldIdLst>
    <p:sldId id="256" r:id="rId5"/>
    <p:sldId id="415" r:id="rId6"/>
    <p:sldId id="364" r:id="rId7"/>
    <p:sldId id="356" r:id="rId8"/>
    <p:sldId id="366" r:id="rId9"/>
    <p:sldId id="367" r:id="rId10"/>
    <p:sldId id="361" r:id="rId11"/>
    <p:sldId id="334" r:id="rId12"/>
    <p:sldId id="409" r:id="rId13"/>
    <p:sldId id="410" r:id="rId14"/>
    <p:sldId id="335" r:id="rId15"/>
    <p:sldId id="336" r:id="rId16"/>
    <p:sldId id="413" r:id="rId17"/>
    <p:sldId id="365" r:id="rId18"/>
    <p:sldId id="362" r:id="rId19"/>
    <p:sldId id="363" r:id="rId20"/>
    <p:sldId id="368" r:id="rId21"/>
    <p:sldId id="369" r:id="rId22"/>
    <p:sldId id="403" r:id="rId23"/>
    <p:sldId id="404" r:id="rId24"/>
    <p:sldId id="370" r:id="rId25"/>
    <p:sldId id="372" r:id="rId26"/>
    <p:sldId id="374" r:id="rId27"/>
    <p:sldId id="375" r:id="rId28"/>
    <p:sldId id="376" r:id="rId29"/>
    <p:sldId id="377" r:id="rId30"/>
    <p:sldId id="392" r:id="rId31"/>
    <p:sldId id="405" r:id="rId32"/>
    <p:sldId id="399" r:id="rId33"/>
    <p:sldId id="400" r:id="rId34"/>
    <p:sldId id="401" r:id="rId35"/>
    <p:sldId id="402" r:id="rId36"/>
    <p:sldId id="388" r:id="rId37"/>
    <p:sldId id="395" r:id="rId38"/>
    <p:sldId id="396" r:id="rId39"/>
    <p:sldId id="397" r:id="rId40"/>
    <p:sldId id="398" r:id="rId41"/>
    <p:sldId id="389" r:id="rId42"/>
    <p:sldId id="406" r:id="rId43"/>
    <p:sldId id="407" r:id="rId44"/>
    <p:sldId id="390" r:id="rId45"/>
    <p:sldId id="418" r:id="rId46"/>
    <p:sldId id="417" r:id="rId47"/>
    <p:sldId id="412" r:id="rId48"/>
    <p:sldId id="414" r:id="rId49"/>
    <p:sldId id="274" r:id="rId50"/>
    <p:sldId id="290" r:id="rId51"/>
    <p:sldId id="391" r:id="rId52"/>
    <p:sldId id="272" r:id="rId53"/>
    <p:sldId id="273" r:id="rId54"/>
    <p:sldId id="421" r:id="rId55"/>
    <p:sldId id="420" r:id="rId56"/>
    <p:sldId id="422" r:id="rId57"/>
    <p:sldId id="419" r:id="rId58"/>
    <p:sldId id="411" r:id="rId59"/>
    <p:sldId id="423" r:id="rId60"/>
    <p:sldId id="258" r:id="rId61"/>
  </p:sldIdLst>
  <p:sldSz cx="9144000" cy="6858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1D2C28E-BDC4-4217-A279-449C24904675}">
          <p14:sldIdLst>
            <p14:sldId id="256"/>
            <p14:sldId id="415"/>
          </p14:sldIdLst>
        </p14:section>
        <p14:section name="Economies d'énergies : pour quoi faire ?" id="{CEE5367C-A5C1-4C99-A73A-4177354F6E64}">
          <p14:sldIdLst>
            <p14:sldId id="364"/>
            <p14:sldId id="356"/>
            <p14:sldId id="366"/>
            <p14:sldId id="367"/>
          </p14:sldIdLst>
        </p14:section>
        <p14:section name="Petit dictionnaire de l'énergie" id="{924B149C-F0B6-417D-80F3-14B73CD0AA86}">
          <p14:sldIdLst>
            <p14:sldId id="361"/>
            <p14:sldId id="334"/>
            <p14:sldId id="409"/>
            <p14:sldId id="410"/>
            <p14:sldId id="335"/>
            <p14:sldId id="336"/>
            <p14:sldId id="413"/>
          </p14:sldIdLst>
        </p14:section>
        <p14:section name="L'énergie dans l'habitat" id="{B8359AAB-4243-4752-8C32-49BC7AC118BB}">
          <p14:sldIdLst>
            <p14:sldId id="365"/>
            <p14:sldId id="362"/>
            <p14:sldId id="363"/>
          </p14:sldIdLst>
        </p14:section>
        <p14:section name="Des solutions faciles : les éco-gestes" id="{2AFD9B61-0AE6-45D7-A316-41002497466E}">
          <p14:sldIdLst>
            <p14:sldId id="368"/>
          </p14:sldIdLst>
        </p14:section>
        <p14:section name="Le chauffage" id="{84A92862-8C65-4E62-A7DB-45C4316A2BB3}">
          <p14:sldIdLst>
            <p14:sldId id="369"/>
            <p14:sldId id="403"/>
            <p14:sldId id="404"/>
            <p14:sldId id="370"/>
            <p14:sldId id="372"/>
            <p14:sldId id="374"/>
          </p14:sldIdLst>
        </p14:section>
        <p14:section name="ECS" id="{CE10DDE4-C0AA-4C4A-B8CB-25788EF55335}">
          <p14:sldIdLst>
            <p14:sldId id="375"/>
          </p14:sldIdLst>
        </p14:section>
        <p14:section name="Cuisson" id="{4A127F20-C7A2-442F-8B82-BDDF3261BF87}">
          <p14:sldIdLst>
            <p14:sldId id="376"/>
          </p14:sldIdLst>
        </p14:section>
        <p14:section name="Elec spé" id="{1A0FDF3D-C4C8-4381-96D8-B16E2001B7D0}">
          <p14:sldIdLst>
            <p14:sldId id="377"/>
            <p14:sldId id="392"/>
            <p14:sldId id="405"/>
            <p14:sldId id="399"/>
            <p14:sldId id="400"/>
            <p14:sldId id="401"/>
            <p14:sldId id="402"/>
            <p14:sldId id="388"/>
            <p14:sldId id="395"/>
            <p14:sldId id="396"/>
            <p14:sldId id="397"/>
            <p14:sldId id="398"/>
            <p14:sldId id="389"/>
            <p14:sldId id="406"/>
            <p14:sldId id="407"/>
            <p14:sldId id="390"/>
            <p14:sldId id="418"/>
            <p14:sldId id="417"/>
            <p14:sldId id="412"/>
            <p14:sldId id="414"/>
            <p14:sldId id="274"/>
            <p14:sldId id="290"/>
            <p14:sldId id="391"/>
            <p14:sldId id="272"/>
            <p14:sldId id="273"/>
            <p14:sldId id="421"/>
            <p14:sldId id="420"/>
            <p14:sldId id="422"/>
            <p14:sldId id="419"/>
            <p14:sldId id="411"/>
            <p14:sldId id="423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400"/>
    <a:srgbClr val="00519E"/>
    <a:srgbClr val="009EE0"/>
    <a:srgbClr val="5688B9"/>
    <a:srgbClr val="578AB9"/>
    <a:srgbClr val="3D2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8717229002290402"/>
          <c:y val="0.582979679585029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9380118118114301"/>
          <c:y val="0.33191050097319102"/>
          <c:w val="0.57490301796600896"/>
          <c:h val="0.59835975689061605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2012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A67-43E4-97E5-76C6BFEE83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A67-43E4-97E5-76C6BFEE83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A67-43E4-97E5-76C6BFEE83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A67-43E4-97E5-76C6BFEE832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Chauffage</c:v>
                </c:pt>
                <c:pt idx="1">
                  <c:v>Electricité spécifique</c:v>
                </c:pt>
                <c:pt idx="2">
                  <c:v>Cuisson</c:v>
                </c:pt>
                <c:pt idx="3">
                  <c:v>Eau chaude sanitaire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67</c:v>
                </c:pt>
                <c:pt idx="1">
                  <c:v>17</c:v>
                </c:pt>
                <c:pt idx="2">
                  <c:v>6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E-4B88-8783-D8AD968A6B3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72226234875526"/>
          <c:y val="1.9468642386142002E-2"/>
          <c:w val="0.59039264621765297"/>
          <c:h val="0.2715012364303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519E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1456338142437099"/>
          <c:y val="0.6117687995645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4277138430368"/>
          <c:y val="0.346305060962945"/>
          <c:w val="0.58527571919437105"/>
          <c:h val="0.60915567688293204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1990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452-4353-BE83-749D92DC7D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452-4353-BE83-749D92DC7D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452-4353-BE83-749D92DC7D1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452-4353-BE83-749D92DC7D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Chauffage</c:v>
                </c:pt>
                <c:pt idx="1">
                  <c:v>Electricité spécifique</c:v>
                </c:pt>
                <c:pt idx="2">
                  <c:v>Cuisson</c:v>
                </c:pt>
                <c:pt idx="3">
                  <c:v>Eau chaude sanitaire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77</c:v>
                </c:pt>
                <c:pt idx="1">
                  <c:v>9</c:v>
                </c:pt>
                <c:pt idx="2">
                  <c:v>5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52-4353-BE83-749D92DC7D1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6.1314643232166399E-2"/>
          <c:y val="2.3067282383580402E-2"/>
          <c:w val="0.86261888109317897"/>
          <c:h val="0.2715012364303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519E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2881525068643198"/>
          <c:y val="0.187964901075653"/>
          <c:w val="0.57490301796600896"/>
          <c:h val="0.59835975689061605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2012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58A-408A-A919-23851F2B46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58A-408A-A919-23851F2B46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58A-408A-A919-23851F2B46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58A-408A-A919-23851F2B467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F58A-408A-A919-23851F2B46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Chauffage</c:v>
                </c:pt>
                <c:pt idx="1">
                  <c:v>Electricité spécifique</c:v>
                </c:pt>
                <c:pt idx="2">
                  <c:v>Cuisson</c:v>
                </c:pt>
                <c:pt idx="3">
                  <c:v>Eau chaude sanitaire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67</c:v>
                </c:pt>
                <c:pt idx="1">
                  <c:v>17</c:v>
                </c:pt>
                <c:pt idx="2">
                  <c:v>6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58A-408A-A919-23851F2B46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2.2732734911540399E-3"/>
          <c:y val="0.24258432222732601"/>
          <c:w val="0.34383552054306898"/>
          <c:h val="0.494616916271548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519E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2881525068643198"/>
          <c:y val="0.187964901075653"/>
          <c:w val="0.57490301796600896"/>
          <c:h val="0.59835975689061605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2012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178-4059-B88D-C5EDCBC6C3A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178-4059-B88D-C5EDCBC6C3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178-4059-B88D-C5EDCBC6C3A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178-4059-B88D-C5EDCBC6C3A3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178-4059-B88D-C5EDCBC6C3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Chauffage</c:v>
                </c:pt>
                <c:pt idx="1">
                  <c:v>Electricité spécifique</c:v>
                </c:pt>
                <c:pt idx="2">
                  <c:v>Cuisson</c:v>
                </c:pt>
                <c:pt idx="3">
                  <c:v>Eau chaude sanitaire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67</c:v>
                </c:pt>
                <c:pt idx="1">
                  <c:v>17</c:v>
                </c:pt>
                <c:pt idx="2">
                  <c:v>6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78-4059-B88D-C5EDCBC6C3A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2.2732734911540399E-3"/>
          <c:y val="0.24258432222732601"/>
          <c:w val="0.45541609322320198"/>
          <c:h val="0.629405029612190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519E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Consommation</a:t>
            </a:r>
            <a:r>
              <a:rPr lang="fr-FR" baseline="0"/>
              <a:t> annu</a:t>
            </a:r>
            <a:r>
              <a:rPr lang="fr-FR"/>
              <a:t>elle [kWh]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00519E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Puissance [kWh]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57-40E3-B89E-FDA93FCCD1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Fer à repasser</c:v>
                </c:pt>
                <c:pt idx="1">
                  <c:v>Sèche-linge</c:v>
                </c:pt>
                <c:pt idx="2">
                  <c:v>Réfrigérateur</c:v>
                </c:pt>
                <c:pt idx="3">
                  <c:v>Lave-linge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200</c:v>
                </c:pt>
                <c:pt idx="1">
                  <c:v>192</c:v>
                </c:pt>
                <c:pt idx="2">
                  <c:v>400</c:v>
                </c:pt>
                <c:pt idx="3">
                  <c:v>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57-40E3-B89E-FDA93FCCD1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026268176"/>
        <c:axId val="-2026265424"/>
      </c:barChart>
      <c:catAx>
        <c:axId val="-202626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265424"/>
        <c:crosses val="autoZero"/>
        <c:auto val="1"/>
        <c:lblAlgn val="ctr"/>
        <c:lblOffset val="100"/>
        <c:noMultiLvlLbl val="0"/>
      </c:catAx>
      <c:valAx>
        <c:axId val="-2026265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2626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76768500838690301"/>
          <c:y val="8.465613168139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29582408162118101"/>
          <c:w val="0.93044423826109601"/>
          <c:h val="0.648572291841496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Puissance [W]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48-4277-9D63-814F5EF52045}"/>
              </c:ext>
            </c:extLst>
          </c:dPt>
          <c:dPt>
            <c:idx val="2"/>
            <c:invertIfNegative val="0"/>
            <c:bubble3D val="0"/>
            <c:spPr>
              <a:solidFill>
                <a:srgbClr val="009E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48-4277-9D63-814F5EF52045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48-4277-9D63-814F5EF520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519E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Feuil1!$A$2:$A$6</c:f>
              <c:numCache>
                <c:formatCode>General</c:formatCode>
                <c:ptCount val="5"/>
              </c:numCache>
            </c:numRef>
          </c:cat>
          <c:val>
            <c:numRef>
              <c:f>Feuil1!$B$2:$B$6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36</c:v>
                </c:pt>
                <c:pt idx="3">
                  <c:v>1500</c:v>
                </c:pt>
                <c:pt idx="4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48-4277-9D63-814F5EF520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025822704"/>
        <c:axId val="-2025819952"/>
      </c:barChart>
      <c:catAx>
        <c:axId val="-202582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5819952"/>
        <c:crosses val="autoZero"/>
        <c:auto val="1"/>
        <c:lblAlgn val="ctr"/>
        <c:lblOffset val="100"/>
        <c:noMultiLvlLbl val="0"/>
      </c:catAx>
      <c:valAx>
        <c:axId val="-20258199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2582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r>
              <a:rPr lang="en-US" err="1">
                <a:solidFill>
                  <a:srgbClr val="00519E"/>
                </a:solidFill>
              </a:rPr>
              <a:t>Consommation</a:t>
            </a:r>
            <a:r>
              <a:rPr lang="en-US">
                <a:solidFill>
                  <a:srgbClr val="00519E"/>
                </a:solidFill>
              </a:rPr>
              <a:t> </a:t>
            </a:r>
            <a:r>
              <a:rPr lang="en-US" err="1">
                <a:solidFill>
                  <a:srgbClr val="00519E"/>
                </a:solidFill>
              </a:rPr>
              <a:t>annuelle</a:t>
            </a:r>
            <a:r>
              <a:rPr lang="en-US">
                <a:solidFill>
                  <a:srgbClr val="00519E"/>
                </a:solidFill>
              </a:rPr>
              <a:t> [kWh]</a:t>
            </a:r>
          </a:p>
        </c:rich>
      </c:tx>
      <c:layout>
        <c:manualLayout>
          <c:xMode val="edge"/>
          <c:yMode val="edge"/>
          <c:x val="0.76768500838690301"/>
          <c:y val="8.465613168139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00519E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29582408162118101"/>
          <c:w val="0.93044423826109601"/>
          <c:h val="0.648572291841496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Puissance [W]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9E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997-4555-93A1-1D9F53E75B97}"/>
              </c:ext>
            </c:extLst>
          </c:dPt>
          <c:dPt>
            <c:idx val="2"/>
            <c:invertIfNegative val="0"/>
            <c:bubble3D val="0"/>
            <c:spPr>
              <a:solidFill>
                <a:srgbClr val="009E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997-4555-93A1-1D9F53E75B97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997-4555-93A1-1D9F53E75B9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519E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Feuil1!$A$2:$A$6</c:f>
              <c:numCache>
                <c:formatCode>General</c:formatCode>
                <c:ptCount val="5"/>
              </c:numCache>
            </c:numRef>
          </c:cat>
          <c:val>
            <c:numRef>
              <c:f>Feuil1!$B$2:$B$6</c:f>
              <c:numCache>
                <c:formatCode>General</c:formatCode>
                <c:ptCount val="5"/>
                <c:pt idx="0">
                  <c:v>4</c:v>
                </c:pt>
                <c:pt idx="1">
                  <c:v>16</c:v>
                </c:pt>
                <c:pt idx="2">
                  <c:v>25</c:v>
                </c:pt>
                <c:pt idx="3">
                  <c:v>36</c:v>
                </c:pt>
                <c:pt idx="4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997-4555-93A1-1D9F53E75B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024778160"/>
        <c:axId val="-2024775408"/>
      </c:barChart>
      <c:catAx>
        <c:axId val="-202477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4775408"/>
        <c:crosses val="autoZero"/>
        <c:auto val="1"/>
        <c:lblAlgn val="ctr"/>
        <c:lblOffset val="100"/>
        <c:noMultiLvlLbl val="0"/>
      </c:catAx>
      <c:valAx>
        <c:axId val="-2024775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24778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r>
              <a:rPr lang="en-US" err="1"/>
              <a:t>Consommation</a:t>
            </a:r>
            <a:r>
              <a:rPr lang="en-US"/>
              <a:t> </a:t>
            </a:r>
            <a:r>
              <a:rPr lang="en-US" err="1"/>
              <a:t>annuelle</a:t>
            </a:r>
            <a:r>
              <a:rPr lang="en-US"/>
              <a:t> (kWh)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00519E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Consommation (kWh)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009E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57-40E3-B89E-FDA93FCCD1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Ordinateur</c:v>
                </c:pt>
                <c:pt idx="1">
                  <c:v>Ordinateur portable</c:v>
                </c:pt>
                <c:pt idx="2">
                  <c:v>Tablette </c:v>
                </c:pt>
                <c:pt idx="3">
                  <c:v>Ecran d'ordinateur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250</c:v>
                </c:pt>
                <c:pt idx="1">
                  <c:v>100</c:v>
                </c:pt>
                <c:pt idx="2">
                  <c:v>15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57-40E3-B89E-FDA93FCCD1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1981411264"/>
        <c:axId val="-2021984656"/>
      </c:barChart>
      <c:catAx>
        <c:axId val="-198141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1984656"/>
        <c:crosses val="autoZero"/>
        <c:auto val="1"/>
        <c:lblAlgn val="ctr"/>
        <c:lblOffset val="100"/>
        <c:noMultiLvlLbl val="0"/>
      </c:catAx>
      <c:valAx>
        <c:axId val="-2021984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981411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Consommation [kWh]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21F-4F77-A992-F4DE564D6465}"/>
              </c:ext>
            </c:extLst>
          </c:dPt>
          <c:dPt>
            <c:idx val="2"/>
            <c:invertIfNegative val="0"/>
            <c:bubble3D val="0"/>
            <c:spPr>
              <a:solidFill>
                <a:srgbClr val="009E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21F-4F77-A992-F4DE564D64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Feuil1!$A$2:$A$5</c:f>
              <c:strCache>
                <c:ptCount val="4"/>
                <c:pt idx="0">
                  <c:v>Néon</c:v>
                </c:pt>
                <c:pt idx="1">
                  <c:v>Lampe halogène</c:v>
                </c:pt>
                <c:pt idx="2">
                  <c:v>Lampe basse conso</c:v>
                </c:pt>
                <c:pt idx="3">
                  <c:v>Bougie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96</c:v>
                </c:pt>
                <c:pt idx="1">
                  <c:v>500</c:v>
                </c:pt>
                <c:pt idx="2">
                  <c:v>34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1F-4F77-A992-F4DE564D646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023569216"/>
        <c:axId val="-2023486096"/>
      </c:barChart>
      <c:catAx>
        <c:axId val="-202356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519E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486096"/>
        <c:crosses val="autoZero"/>
        <c:auto val="1"/>
        <c:lblAlgn val="ctr"/>
        <c:lblOffset val="100"/>
        <c:noMultiLvlLbl val="0"/>
      </c:catAx>
      <c:valAx>
        <c:axId val="-2023486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23569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8D921-9ECF-4562-A150-F19B795C69AD}" type="datetimeFigureOut">
              <a:rPr lang="fr-FR" smtClean="0"/>
              <a:pPr/>
              <a:t>10/10/2017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3DB41-D258-4D0B-8755-6EC4C40B5A2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527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C2801-A68C-44E0-A0BA-43510DE4918C}" type="datetimeFigureOut">
              <a:rPr lang="fr-FR" smtClean="0"/>
              <a:pPr/>
              <a:t>10/10/2017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C6F5-A903-4A89-99F2-E2E64399E48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0608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Fiche</a:t>
            </a:r>
            <a:r>
              <a:rPr lang="fr-FR" baseline="0"/>
              <a:t> </a:t>
            </a:r>
            <a:r>
              <a:rPr lang="fr-FR" baseline="0" err="1"/>
              <a:t>wattmetre</a:t>
            </a:r>
            <a:r>
              <a:rPr lang="fr-FR" baseline="0"/>
              <a:t> (</a:t>
            </a:r>
            <a:r>
              <a:rPr lang="fr-FR" baseline="0" err="1"/>
              <a:t>malette</a:t>
            </a:r>
            <a:r>
              <a:rPr lang="fr-FR" baseline="0"/>
              <a:t>)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EC6F5-A903-4A89-99F2-E2E64399E481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842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6894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0938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887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577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1608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130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8728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9013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207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Chiffres plus récents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EC6F5-A903-4A89-99F2-E2E64399E48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22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398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04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08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3737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504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9505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latin typeface="Arial" panose="020B0604020202020204" pitchFamily="34" charset="0"/>
            </a:endParaRPr>
          </a:p>
        </p:txBody>
      </p:sp>
      <p:sp>
        <p:nvSpPr>
          <p:cNvPr id="36868" name="Espace réservé de la date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55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hyperlink" Target="mailto:eie@ale-montpellier.org" TargetMode="External"/><Relationship Id="rId4" Type="http://schemas.openxmlformats.org/officeDocument/2006/relationships/hyperlink" Target="http://www.ale-montpellier.org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présentation A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32" y="2348880"/>
            <a:ext cx="2926299" cy="3062844"/>
          </a:xfrm>
          <a:prstGeom prst="rect">
            <a:avLst/>
          </a:prstGeom>
        </p:spPr>
      </p:pic>
      <p:pic>
        <p:nvPicPr>
          <p:cNvPr id="15" name="Image 14" descr="ecran PPT ALE 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6458" y="0"/>
            <a:ext cx="9156916" cy="6858000"/>
          </a:xfrm>
          <a:prstGeom prst="rect">
            <a:avLst/>
          </a:prstGeom>
        </p:spPr>
      </p:pic>
      <p:sp>
        <p:nvSpPr>
          <p:cNvPr id="9" name="Titre 17"/>
          <p:cNvSpPr txBox="1">
            <a:spLocks/>
          </p:cNvSpPr>
          <p:nvPr userDrawn="1"/>
        </p:nvSpPr>
        <p:spPr>
          <a:xfrm>
            <a:off x="467544" y="24928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1" i="0" baseline="0">
                <a:solidFill>
                  <a:schemeClr val="tx2"/>
                </a:solidFill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1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0" name="Espace réservé du contenu 2"/>
          <p:cNvSpPr txBox="1">
            <a:spLocks/>
          </p:cNvSpPr>
          <p:nvPr userDrawn="1"/>
        </p:nvSpPr>
        <p:spPr bwMode="auto">
          <a:xfrm>
            <a:off x="-36512" y="404664"/>
            <a:ext cx="8928992" cy="76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3200" b="1">
                <a:solidFill>
                  <a:schemeClr val="tx2"/>
                </a:solidFill>
                <a:latin typeface="Arial Black" pitchFamily="34" charset="0"/>
              </a:rPr>
              <a:t>L’Agence Locale de l’Energie</a:t>
            </a:r>
          </a:p>
        </p:txBody>
      </p:sp>
      <p:sp>
        <p:nvSpPr>
          <p:cNvPr id="12" name="Espace réservé du contenu 2"/>
          <p:cNvSpPr txBox="1">
            <a:spLocks/>
          </p:cNvSpPr>
          <p:nvPr userDrawn="1"/>
        </p:nvSpPr>
        <p:spPr bwMode="auto">
          <a:xfrm>
            <a:off x="556941" y="1954575"/>
            <a:ext cx="889248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fr-FR" sz="2000" b="1">
                <a:solidFill>
                  <a:schemeClr val="tx2"/>
                </a:solidFill>
                <a:latin typeface="+mn-lt"/>
              </a:rPr>
              <a:t>  Conseils gratuits aux particuliers (Espace Info Energie)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fr-FR" sz="2000" b="1">
                <a:solidFill>
                  <a:schemeClr val="tx2"/>
                </a:solidFill>
                <a:latin typeface="+mn-lt"/>
              </a:rPr>
              <a:t>  Appui aux copropriétés (Formation, conseils…)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fr-FR" sz="2000" b="1">
                <a:solidFill>
                  <a:schemeClr val="tx2"/>
                </a:solidFill>
                <a:latin typeface="+mn-lt"/>
              </a:rPr>
              <a:t>  Sensibilisation jeune public (Supports de projets, diffusion d’outils…)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fr-FR" sz="2000" b="1">
                <a:solidFill>
                  <a:schemeClr val="tx2"/>
                </a:solidFill>
                <a:latin typeface="+mn-lt"/>
              </a:rPr>
              <a:t>  Accompagnement des collectivités (Diagnostics, suivi…)</a:t>
            </a:r>
          </a:p>
        </p:txBody>
      </p:sp>
      <p:sp>
        <p:nvSpPr>
          <p:cNvPr id="17" name="ZoneTexte 10"/>
          <p:cNvSpPr txBox="1">
            <a:spLocks noChangeArrowheads="1"/>
          </p:cNvSpPr>
          <p:nvPr userDrawn="1"/>
        </p:nvSpPr>
        <p:spPr bwMode="auto">
          <a:xfrm>
            <a:off x="467544" y="3754775"/>
            <a:ext cx="4648572" cy="255454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600" b="1">
                <a:solidFill>
                  <a:srgbClr val="EB6A0A"/>
                </a:solidFill>
                <a:latin typeface="Century Gothic" pitchFamily="34" charset="0"/>
              </a:rPr>
              <a:t>2, place Paul Bec</a:t>
            </a:r>
          </a:p>
          <a:p>
            <a:r>
              <a:rPr lang="fr-FR" sz="1600" b="1">
                <a:solidFill>
                  <a:srgbClr val="EB6A0A"/>
                </a:solidFill>
                <a:latin typeface="Century Gothic" pitchFamily="34" charset="0"/>
              </a:rPr>
              <a:t>34000 Montpellier</a:t>
            </a:r>
          </a:p>
          <a:p>
            <a:r>
              <a:rPr lang="fr-FR" sz="1600" b="1">
                <a:solidFill>
                  <a:srgbClr val="EB6A0A"/>
                </a:solidFill>
                <a:latin typeface="Century Gothic" pitchFamily="34" charset="0"/>
              </a:rPr>
              <a:t>Tél. 04 67 91 96 96 – Fax 04 67 91 96 99</a:t>
            </a:r>
          </a:p>
          <a:p>
            <a:r>
              <a:rPr lang="fr-FR" sz="1600" b="1">
                <a:solidFill>
                  <a:schemeClr val="accent1"/>
                </a:solidFill>
                <a:latin typeface="Century Gothic" pitchFamily="34" charset="0"/>
                <a:hlinkClick r:id="rId4"/>
              </a:rPr>
              <a:t>www.ale-montpellier.org</a:t>
            </a:r>
            <a:r>
              <a:rPr lang="fr-FR" sz="1600" b="1">
                <a:solidFill>
                  <a:schemeClr val="accent1"/>
                </a:solidFill>
                <a:latin typeface="Century Gothic" pitchFamily="34" charset="0"/>
              </a:rPr>
              <a:t> </a:t>
            </a:r>
          </a:p>
          <a:p>
            <a:r>
              <a:rPr lang="fr-FR" sz="1600" b="1">
                <a:solidFill>
                  <a:srgbClr val="EB6A0A"/>
                </a:solidFill>
                <a:latin typeface="Century Gothic" pitchFamily="34" charset="0"/>
              </a:rPr>
              <a:t>Ouvert au public de 10h00 à 12h30</a:t>
            </a:r>
          </a:p>
          <a:p>
            <a:r>
              <a:rPr lang="fr-FR" sz="1600" b="1">
                <a:solidFill>
                  <a:srgbClr val="EB6A0A"/>
                </a:solidFill>
                <a:latin typeface="Century Gothic" pitchFamily="34" charset="0"/>
              </a:rPr>
              <a:t>et de</a:t>
            </a:r>
            <a:r>
              <a:rPr lang="fr-FR" sz="1600" b="1" baseline="0">
                <a:solidFill>
                  <a:srgbClr val="EB6A0A"/>
                </a:solidFill>
                <a:latin typeface="Century Gothic" pitchFamily="34" charset="0"/>
              </a:rPr>
              <a:t> 14h00 à</a:t>
            </a:r>
            <a:r>
              <a:rPr lang="fr-FR" sz="1600" b="1">
                <a:solidFill>
                  <a:srgbClr val="EB6A0A"/>
                </a:solidFill>
                <a:latin typeface="Century Gothic" pitchFamily="34" charset="0"/>
              </a:rPr>
              <a:t> 17h00</a:t>
            </a:r>
          </a:p>
          <a:p>
            <a:endParaRPr lang="fr-FR" sz="1600" b="1">
              <a:solidFill>
                <a:srgbClr val="EB6A0A"/>
              </a:solidFill>
              <a:latin typeface="Century Gothic" pitchFamily="34" charset="0"/>
            </a:endParaRPr>
          </a:p>
          <a:p>
            <a:r>
              <a:rPr lang="fr-FR" sz="1600" b="1">
                <a:solidFill>
                  <a:srgbClr val="EB6A0A"/>
                </a:solidFill>
                <a:latin typeface="Century Gothic" pitchFamily="34" charset="0"/>
              </a:rPr>
              <a:t>Conseil aux particuliers</a:t>
            </a:r>
          </a:p>
          <a:p>
            <a:r>
              <a:rPr lang="fr-FR" sz="1600" b="1">
                <a:solidFill>
                  <a:srgbClr val="EB6A0A"/>
                </a:solidFill>
                <a:latin typeface="Century Gothic" pitchFamily="34" charset="0"/>
              </a:rPr>
              <a:t>Sur RV du mardi au vendredi de 13h à 17h</a:t>
            </a:r>
          </a:p>
          <a:p>
            <a:r>
              <a:rPr lang="fr-FR" sz="1600" b="1">
                <a:solidFill>
                  <a:srgbClr val="EB6A0A"/>
                </a:solidFill>
                <a:latin typeface="Century Gothic" pitchFamily="34" charset="0"/>
              </a:rPr>
              <a:t>Tél. 04 67 91 96 91 - </a:t>
            </a:r>
            <a:r>
              <a:rPr lang="fr-FR" sz="1600" b="1">
                <a:solidFill>
                  <a:srgbClr val="009EE0"/>
                </a:solidFill>
                <a:latin typeface="Century Gothic" pitchFamily="34" charset="0"/>
                <a:hlinkClick r:id="rId5"/>
              </a:rPr>
              <a:t>eie@ale-montpellier.org</a:t>
            </a:r>
            <a:r>
              <a:rPr lang="fr-FR" sz="1600" b="1">
                <a:solidFill>
                  <a:srgbClr val="009EE0"/>
                </a:solidFill>
                <a:latin typeface="Century Gothic" pitchFamily="34" charset="0"/>
              </a:rPr>
              <a:t>         </a:t>
            </a:r>
          </a:p>
        </p:txBody>
      </p:sp>
      <p:pic>
        <p:nvPicPr>
          <p:cNvPr id="11" name="Image 10" descr="129058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348411" y="3681245"/>
            <a:ext cx="3400053" cy="2268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Ellipse 12"/>
          <p:cNvSpPr/>
          <p:nvPr userDrawn="1"/>
        </p:nvSpPr>
        <p:spPr>
          <a:xfrm>
            <a:off x="6732240" y="4869160"/>
            <a:ext cx="792088" cy="79208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2" y="6347033"/>
            <a:ext cx="2160274" cy="32232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994" y="1017080"/>
            <a:ext cx="894150" cy="935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71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avec titres et 1 zone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ecran PPT ALE 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458" y="0"/>
            <a:ext cx="9156916" cy="6858000"/>
          </a:xfrm>
          <a:prstGeom prst="rect">
            <a:avLst/>
          </a:prstGeom>
        </p:spPr>
      </p:pic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200800" cy="1138138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0"/>
          </p:nvPr>
        </p:nvSpPr>
        <p:spPr>
          <a:xfrm>
            <a:off x="250825" y="1916113"/>
            <a:ext cx="8569325" cy="43926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avec titres et 1 zone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ecran PPT ALE 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458" y="0"/>
            <a:ext cx="9156916" cy="6858000"/>
          </a:xfrm>
          <a:prstGeom prst="rect">
            <a:avLst/>
          </a:prstGeom>
        </p:spPr>
      </p:pic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200800" cy="1138138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3507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avec titres et 1 zone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ecran PPT ALE 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458" y="0"/>
            <a:ext cx="9156916" cy="6858000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763688" y="274638"/>
            <a:ext cx="6923112" cy="1143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0"/>
          </p:nvPr>
        </p:nvSpPr>
        <p:spPr>
          <a:xfrm>
            <a:off x="5508104" y="2204865"/>
            <a:ext cx="3456509" cy="4104456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250825" y="2205038"/>
            <a:ext cx="4969247" cy="41042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avec titres et 1 zone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ecran PPT ALE 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458" y="0"/>
            <a:ext cx="9156916" cy="6858000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0"/>
          </p:nvPr>
        </p:nvSpPr>
        <p:spPr>
          <a:xfrm>
            <a:off x="5508104" y="2204865"/>
            <a:ext cx="3456509" cy="4104456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1"/>
          </p:nvPr>
        </p:nvSpPr>
        <p:spPr>
          <a:xfrm>
            <a:off x="250825" y="2205038"/>
            <a:ext cx="4969247" cy="187203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250825" y="4437112"/>
            <a:ext cx="4969247" cy="18716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ère dia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ecran PPT ALE ss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9" y="0"/>
            <a:ext cx="9156915" cy="6858000"/>
          </a:xfrm>
          <a:prstGeom prst="rect">
            <a:avLst/>
          </a:prstGeom>
        </p:spPr>
      </p:pic>
      <p:sp>
        <p:nvSpPr>
          <p:cNvPr id="18" name="Titre 17"/>
          <p:cNvSpPr>
            <a:spLocks noGrp="1"/>
          </p:cNvSpPr>
          <p:nvPr>
            <p:ph type="title" hasCustomPrompt="1"/>
          </p:nvPr>
        </p:nvSpPr>
        <p:spPr>
          <a:xfrm>
            <a:off x="323528" y="1637928"/>
            <a:ext cx="8496944" cy="1143000"/>
          </a:xfrm>
        </p:spPr>
        <p:txBody>
          <a:bodyPr/>
          <a:lstStyle>
            <a:lvl1pPr algn="r">
              <a:defRPr b="1" i="0" baseline="0">
                <a:solidFill>
                  <a:schemeClr val="tx2"/>
                </a:solidFill>
                <a:latin typeface="Arial Black" pitchFamily="34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0"/>
          </p:nvPr>
        </p:nvSpPr>
        <p:spPr>
          <a:xfrm>
            <a:off x="4211960" y="3140968"/>
            <a:ext cx="4032448" cy="792088"/>
          </a:xfrm>
        </p:spPr>
        <p:txBody>
          <a:bodyPr/>
          <a:lstStyle>
            <a:lvl1pPr>
              <a:defRPr b="1" baseline="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7" name="Image 6" descr="LOGO ALE RVB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35696" y="188640"/>
            <a:ext cx="1632273" cy="864096"/>
          </a:xfrm>
          <a:prstGeom prst="rect">
            <a:avLst/>
          </a:prstGeom>
        </p:spPr>
      </p:pic>
      <p:sp>
        <p:nvSpPr>
          <p:cNvPr id="8" name="Espace réservé pour une image  7"/>
          <p:cNvSpPr>
            <a:spLocks noGrp="1"/>
          </p:cNvSpPr>
          <p:nvPr>
            <p:ph type="pic" sz="quarter" idx="11"/>
          </p:nvPr>
        </p:nvSpPr>
        <p:spPr>
          <a:xfrm>
            <a:off x="323528" y="2852936"/>
            <a:ext cx="3528392" cy="3096344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165304"/>
            <a:ext cx="3031236" cy="443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nière dia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ecran PPT ALE ss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9" y="0"/>
            <a:ext cx="9156915" cy="6858000"/>
          </a:xfrm>
          <a:prstGeom prst="rect">
            <a:avLst/>
          </a:prstGeom>
        </p:spPr>
      </p:pic>
      <p:pic>
        <p:nvPicPr>
          <p:cNvPr id="6" name="Image 5" descr="LOGO ALE RVB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35696" y="188640"/>
            <a:ext cx="1632273" cy="864096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 userDrawn="1"/>
        </p:nvSpPr>
        <p:spPr>
          <a:xfrm>
            <a:off x="611560" y="20608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small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MERCI DE VOTRE ATTENTION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 bwMode="auto">
          <a:xfrm>
            <a:off x="4716016" y="3501008"/>
            <a:ext cx="338437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fr-FR" sz="2000" b="1">
                <a:solidFill>
                  <a:schemeClr val="accent1"/>
                </a:solidFill>
                <a:latin typeface="+mn-lt"/>
              </a:rPr>
              <a:t>www.ale-montpellier.org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endParaRPr lang="fr-FR" sz="200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0550" y="146050"/>
            <a:ext cx="8072438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0863" y="1492250"/>
            <a:ext cx="7985125" cy="51371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9695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7544" y="1628800"/>
            <a:ext cx="8229600" cy="4032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81" r:id="rId3"/>
    <p:sldLayoutId id="2147483675" r:id="rId4"/>
    <p:sldLayoutId id="2147483677" r:id="rId5"/>
    <p:sldLayoutId id="2147483668" r:id="rId6"/>
    <p:sldLayoutId id="2147483679" r:id="rId7"/>
    <p:sldLayoutId id="2147483680" r:id="rId8"/>
    <p:sldLayoutId id="2147483682" r:id="rId9"/>
    <p:sldLayoutId id="2147483683" r:id="rId10"/>
  </p:sldLayoutIdLst>
  <p:hf hdr="0" ftr="0" dt="0"/>
  <p:txStyles>
    <p:titleStyle>
      <a:lvl1pPr algn="r" defTabSz="914400" rtl="0" eaLnBrk="1" latinLnBrk="0" hangingPunct="1">
        <a:spcBef>
          <a:spcPct val="0"/>
        </a:spcBef>
        <a:buNone/>
        <a:defRPr sz="3200" kern="1200" cap="small" baseline="0">
          <a:solidFill>
            <a:schemeClr val="tx2"/>
          </a:solidFill>
          <a:latin typeface="Arial Black" pitchFamily="34" charset="0"/>
          <a:ea typeface="+mj-ea"/>
          <a:cs typeface="Arial" pitchFamily="34" charset="0"/>
        </a:defRPr>
      </a:lvl1pPr>
    </p:titleStyle>
    <p:bodyStyle>
      <a:lvl1pPr marL="0" indent="-342900" algn="just" defTabSz="914400" rtl="0" eaLnBrk="1" latinLnBrk="0" hangingPunct="1">
        <a:spcBef>
          <a:spcPts val="300"/>
        </a:spcBef>
        <a:buFontTx/>
        <a:buNone/>
        <a:defRPr sz="2400" b="1" kern="1200">
          <a:solidFill>
            <a:schemeClr val="accent2"/>
          </a:solidFill>
          <a:latin typeface="+mj-lt"/>
          <a:ea typeface="+mn-ea"/>
          <a:cs typeface="+mn-cs"/>
        </a:defRPr>
      </a:lvl1pPr>
      <a:lvl2pPr marL="742950" indent="-285750" algn="just" defTabSz="914400" rtl="0" eaLnBrk="1" latinLnBrk="0" hangingPunct="1">
        <a:spcBef>
          <a:spcPts val="300"/>
        </a:spcBef>
        <a:buFont typeface="Wingdings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spcBef>
          <a:spcPts val="3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spcBef>
          <a:spcPts val="3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spcBef>
          <a:spcPts val="3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chart" Target="../charts/chart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chart" Target="../charts/chart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uc-light.fr/" TargetMode="External"/><Relationship Id="rId7" Type="http://schemas.openxmlformats.org/officeDocument/2006/relationships/image" Target="../media/image70.tiff"/><Relationship Id="rId2" Type="http://schemas.openxmlformats.org/officeDocument/2006/relationships/hyperlink" Target="https://www.mesampoulesgratuites.f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atelier pratique : les éco-gestes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0"/>
          </p:nvPr>
        </p:nvSpPr>
        <p:spPr>
          <a:xfrm>
            <a:off x="3923928" y="3140968"/>
            <a:ext cx="4320480" cy="792088"/>
          </a:xfrm>
        </p:spPr>
        <p:txBody>
          <a:bodyPr/>
          <a:lstStyle/>
          <a:p>
            <a:r>
              <a:rPr lang="fr-FR"/>
              <a:t>2 mai 2017 - CROUS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7504" y="6093296"/>
            <a:ext cx="338437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2" y="6347033"/>
            <a:ext cx="2160274" cy="322327"/>
          </a:xfrm>
          <a:prstGeom prst="rect">
            <a:avLst/>
          </a:prstGeom>
        </p:spPr>
      </p:pic>
      <p:pic>
        <p:nvPicPr>
          <p:cNvPr id="6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2" y="2708920"/>
            <a:ext cx="2689225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Définitions et unités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54250350"/>
              </p:ext>
            </p:extLst>
          </p:nvPr>
        </p:nvGraphicFramePr>
        <p:xfrm>
          <a:off x="-1" y="2627620"/>
          <a:ext cx="8964488" cy="290231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48740">
                  <a:extLst>
                    <a:ext uri="{9D8B030D-6E8A-4147-A177-3AD203B41FA5}">
                      <a16:colId xmlns:a16="http://schemas.microsoft.com/office/drawing/2014/main" val="1500169086"/>
                    </a:ext>
                  </a:extLst>
                </a:gridCol>
                <a:gridCol w="1545140">
                  <a:extLst>
                    <a:ext uri="{9D8B030D-6E8A-4147-A177-3AD203B41FA5}">
                      <a16:colId xmlns:a16="http://schemas.microsoft.com/office/drawing/2014/main" val="3635016837"/>
                    </a:ext>
                  </a:extLst>
                </a:gridCol>
                <a:gridCol w="1078434">
                  <a:extLst>
                    <a:ext uri="{9D8B030D-6E8A-4147-A177-3AD203B41FA5}">
                      <a16:colId xmlns:a16="http://schemas.microsoft.com/office/drawing/2014/main" val="1304111116"/>
                    </a:ext>
                  </a:extLst>
                </a:gridCol>
                <a:gridCol w="2493880">
                  <a:extLst>
                    <a:ext uri="{9D8B030D-6E8A-4147-A177-3AD203B41FA5}">
                      <a16:colId xmlns:a16="http://schemas.microsoft.com/office/drawing/2014/main" val="1774400142"/>
                    </a:ext>
                  </a:extLst>
                </a:gridCol>
                <a:gridCol w="1170103">
                  <a:extLst>
                    <a:ext uri="{9D8B030D-6E8A-4147-A177-3AD203B41FA5}">
                      <a16:colId xmlns:a16="http://schemas.microsoft.com/office/drawing/2014/main" val="2320880765"/>
                    </a:ext>
                  </a:extLst>
                </a:gridCol>
                <a:gridCol w="784561">
                  <a:extLst>
                    <a:ext uri="{9D8B030D-6E8A-4147-A177-3AD203B41FA5}">
                      <a16:colId xmlns:a16="http://schemas.microsoft.com/office/drawing/2014/main" val="2854148179"/>
                    </a:ext>
                  </a:extLst>
                </a:gridCol>
                <a:gridCol w="943630">
                  <a:extLst>
                    <a:ext uri="{9D8B030D-6E8A-4147-A177-3AD203B41FA5}">
                      <a16:colId xmlns:a16="http://schemas.microsoft.com/office/drawing/2014/main" val="1133334873"/>
                    </a:ext>
                  </a:extLst>
                </a:gridCol>
              </a:tblGrid>
              <a:tr h="54605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bg1"/>
                          </a:solidFill>
                        </a:rPr>
                        <a:t>PUISSANCE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TEMPS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CONSOMMATION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Tarif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Coût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Coût</a:t>
                      </a:r>
                      <a:r>
                        <a:rPr lang="fr-FR" sz="1400" baseline="0"/>
                        <a:t> annuel</a:t>
                      </a:r>
                      <a:endParaRPr lang="fr-FR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004068"/>
                  </a:ext>
                </a:extLst>
              </a:tr>
              <a:tr h="627376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Unité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Watt (W)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Heure (h)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>
                          <a:solidFill>
                            <a:schemeClr val="tx1"/>
                          </a:solidFill>
                        </a:rPr>
                        <a:t>Wattheure</a:t>
                      </a:r>
                      <a:r>
                        <a:rPr lang="fr-FR" b="0" baseline="0">
                          <a:solidFill>
                            <a:schemeClr val="tx1"/>
                          </a:solidFill>
                        </a:rPr>
                        <a:t> (Wh)</a:t>
                      </a:r>
                      <a:endParaRPr lang="fr-FR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 TTC/kWh</a:t>
                      </a:r>
                      <a:endParaRPr lang="fr-FR" sz="1400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 TTC</a:t>
                      </a:r>
                      <a:endParaRPr lang="fr-FR" sz="1400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0" kern="1200">
                          <a:solidFill>
                            <a:srgbClr val="FE74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 TTC</a:t>
                      </a:r>
                      <a:endParaRPr lang="fr-FR" sz="1400" b="1">
                        <a:solidFill>
                          <a:srgbClr val="FE74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82675"/>
                  </a:ext>
                </a:extLst>
              </a:tr>
              <a:tr h="8580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0,1449</a:t>
                      </a:r>
                      <a:endParaRPr lang="fr-FR" sz="1400" b="1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>
                          <a:solidFill>
                            <a:schemeClr val="tx1"/>
                          </a:solidFill>
                        </a:rPr>
                        <a:t>0,0075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>
                          <a:solidFill>
                            <a:srgbClr val="FE7400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668168"/>
                  </a:ext>
                </a:extLst>
              </a:tr>
              <a:tr h="8580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>
                          <a:solidFill>
                            <a:schemeClr val="tx1"/>
                          </a:solidFill>
                        </a:rPr>
                        <a:t>0,1449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>
                          <a:solidFill>
                            <a:schemeClr val="tx1"/>
                          </a:solidFill>
                        </a:rPr>
                        <a:t>0,043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>
                          <a:solidFill>
                            <a:srgbClr val="FE7400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8663"/>
                  </a:ext>
                </a:extLst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4067944" y="15567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2"/>
                </a:solidFill>
              </a:rPr>
              <a:t>Unité de référence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148064" y="1926124"/>
            <a:ext cx="0" cy="638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8470" y="3950689"/>
            <a:ext cx="609593" cy="60959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" y="4719770"/>
            <a:ext cx="663724" cy="663724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2123728" y="1926124"/>
            <a:ext cx="0" cy="638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187624" y="15567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2"/>
                </a:solidFill>
              </a:rPr>
              <a:t>Donnée technique</a:t>
            </a:r>
          </a:p>
        </p:txBody>
      </p:sp>
    </p:spTree>
    <p:extLst>
      <p:ext uri="{BB962C8B-B14F-4D97-AF65-F5344CB8AC3E}">
        <p14:creationId xmlns:p14="http://schemas.microsoft.com/office/powerpoint/2010/main" val="546417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Définitions et unités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4249907"/>
              </p:ext>
            </p:extLst>
          </p:nvPr>
        </p:nvGraphicFramePr>
        <p:xfrm>
          <a:off x="1" y="2627620"/>
          <a:ext cx="9143997" cy="290231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67739">
                  <a:extLst>
                    <a:ext uri="{9D8B030D-6E8A-4147-A177-3AD203B41FA5}">
                      <a16:colId xmlns:a16="http://schemas.microsoft.com/office/drawing/2014/main" val="1500169086"/>
                    </a:ext>
                  </a:extLst>
                </a:gridCol>
                <a:gridCol w="1576080">
                  <a:extLst>
                    <a:ext uri="{9D8B030D-6E8A-4147-A177-3AD203B41FA5}">
                      <a16:colId xmlns:a16="http://schemas.microsoft.com/office/drawing/2014/main" val="3635016837"/>
                    </a:ext>
                  </a:extLst>
                </a:gridCol>
                <a:gridCol w="1100029">
                  <a:extLst>
                    <a:ext uri="{9D8B030D-6E8A-4147-A177-3AD203B41FA5}">
                      <a16:colId xmlns:a16="http://schemas.microsoft.com/office/drawing/2014/main" val="1304111116"/>
                    </a:ext>
                  </a:extLst>
                </a:gridCol>
                <a:gridCol w="2543819">
                  <a:extLst>
                    <a:ext uri="{9D8B030D-6E8A-4147-A177-3AD203B41FA5}">
                      <a16:colId xmlns:a16="http://schemas.microsoft.com/office/drawing/2014/main" val="1774400142"/>
                    </a:ext>
                  </a:extLst>
                </a:gridCol>
                <a:gridCol w="1031278">
                  <a:extLst>
                    <a:ext uri="{9D8B030D-6E8A-4147-A177-3AD203B41FA5}">
                      <a16:colId xmlns:a16="http://schemas.microsoft.com/office/drawing/2014/main" val="2320880765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854148179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3635996835"/>
                    </a:ext>
                  </a:extLst>
                </a:gridCol>
              </a:tblGrid>
              <a:tr h="54605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PUISSANCE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TEMPS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CONSOMMATION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Tarif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Coût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Coût annuel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004068"/>
                  </a:ext>
                </a:extLst>
              </a:tr>
              <a:tr h="627376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Unité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Watt (W)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Heure (h)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2"/>
                          </a:solidFill>
                        </a:rPr>
                        <a:t>Wattheure</a:t>
                      </a:r>
                      <a:r>
                        <a:rPr lang="fr-FR" b="1" baseline="0">
                          <a:solidFill>
                            <a:schemeClr val="accent2"/>
                          </a:solidFill>
                        </a:rPr>
                        <a:t> (Wh)</a:t>
                      </a:r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 TTC /kWh</a:t>
                      </a:r>
                      <a:endParaRPr lang="fr-FR" sz="1400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 TTC</a:t>
                      </a:r>
                      <a:endParaRPr lang="fr-FR" sz="1400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0" kern="1200">
                          <a:solidFill>
                            <a:srgbClr val="FE74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 TTC</a:t>
                      </a:r>
                      <a:endParaRPr lang="fr-FR" sz="1400" b="1">
                        <a:solidFill>
                          <a:srgbClr val="FE74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82675"/>
                  </a:ext>
                </a:extLst>
              </a:tr>
              <a:tr h="8580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2"/>
                          </a:solidFill>
                        </a:rPr>
                        <a:t>540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0,1449</a:t>
                      </a:r>
                      <a:endParaRPr lang="fr-FR" sz="1400" b="1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>
                          <a:solidFill>
                            <a:schemeClr val="tx1"/>
                          </a:solidFill>
                        </a:rPr>
                        <a:t>0,078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rgbClr val="FE7400"/>
                          </a:solidFill>
                        </a:rPr>
                        <a:t>29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668168"/>
                  </a:ext>
                </a:extLst>
              </a:tr>
              <a:tr h="8580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2"/>
                          </a:solidFill>
                        </a:rPr>
                        <a:t>81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>
                          <a:solidFill>
                            <a:schemeClr val="tx1"/>
                          </a:solidFill>
                        </a:rPr>
                        <a:t>0,1449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>
                          <a:solidFill>
                            <a:schemeClr val="tx1"/>
                          </a:solidFill>
                        </a:rPr>
                        <a:t>0,012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rgbClr val="FE7400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8663"/>
                  </a:ext>
                </a:extLst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4067944" y="15567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2"/>
                </a:solidFill>
              </a:rPr>
              <a:t>Unité de référence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148064" y="1926124"/>
            <a:ext cx="0" cy="638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895597"/>
            <a:ext cx="848950" cy="6358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797152"/>
            <a:ext cx="792088" cy="598671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2123728" y="1926124"/>
            <a:ext cx="0" cy="638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187624" y="15567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2"/>
                </a:solidFill>
              </a:rPr>
              <a:t>Donnée technique</a:t>
            </a:r>
          </a:p>
        </p:txBody>
      </p:sp>
    </p:spTree>
    <p:extLst>
      <p:ext uri="{BB962C8B-B14F-4D97-AF65-F5344CB8AC3E}">
        <p14:creationId xmlns:p14="http://schemas.microsoft.com/office/powerpoint/2010/main" val="171234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Définitions et unités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420888"/>
            <a:ext cx="5078459" cy="28379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84368" y="3068960"/>
            <a:ext cx="936104" cy="144016"/>
          </a:xfrm>
          <a:prstGeom prst="rect">
            <a:avLst/>
          </a:prstGeom>
          <a:noFill/>
          <a:ln>
            <a:solidFill>
              <a:srgbClr val="FE7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683568" y="3329091"/>
            <a:ext cx="2664296" cy="102155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>
                <a:solidFill>
                  <a:srgbClr val="FE7400"/>
                </a:solidFill>
              </a:rPr>
              <a:t>Pour comparer </a:t>
            </a:r>
            <a:r>
              <a:rPr lang="fr-FR" b="1">
                <a:solidFill>
                  <a:srgbClr val="FE7400"/>
                </a:solidFill>
              </a:rPr>
              <a:t>la consommation</a:t>
            </a:r>
            <a:r>
              <a:rPr lang="fr-FR">
                <a:solidFill>
                  <a:srgbClr val="FE7400"/>
                </a:solidFill>
              </a:rPr>
              <a:t> des équipements : </a:t>
            </a:r>
            <a:r>
              <a:rPr lang="fr-FR" b="1">
                <a:solidFill>
                  <a:srgbClr val="FE7400"/>
                </a:solidFill>
              </a:rPr>
              <a:t>le kWh</a:t>
            </a:r>
          </a:p>
        </p:txBody>
      </p:sp>
    </p:spTree>
    <p:extLst>
      <p:ext uri="{BB962C8B-B14F-4D97-AF65-F5344CB8AC3E}">
        <p14:creationId xmlns:p14="http://schemas.microsoft.com/office/powerpoint/2010/main" val="318090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 pratique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/>
              <a:t>Le wattmètre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292080" y="2276872"/>
            <a:ext cx="3168352" cy="1634490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rgbClr val="FE7400"/>
                </a:solidFill>
              </a:rPr>
              <a:t>Mesure la puissance (en Watts) et la consommation d’un appareil électrique </a:t>
            </a:r>
            <a:r>
              <a:rPr lang="fr-FR">
                <a:solidFill>
                  <a:srgbClr val="FE7400"/>
                </a:solidFill>
              </a:rPr>
              <a:t>ou électronique.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29" y="2910660"/>
            <a:ext cx="3048000" cy="2286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076056" y="4108232"/>
            <a:ext cx="3600400" cy="19409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FE7400"/>
                </a:solidFill>
              </a:rPr>
              <a:t>3 types de mesures : </a:t>
            </a:r>
          </a:p>
          <a:p>
            <a:pPr marL="285750" indent="-285750" algn="ctr">
              <a:buFontTx/>
              <a:buChar char="-"/>
            </a:pPr>
            <a:r>
              <a:rPr lang="fr-FR">
                <a:solidFill>
                  <a:srgbClr val="FE7400"/>
                </a:solidFill>
              </a:rPr>
              <a:t>Puissance instantanée ;</a:t>
            </a:r>
          </a:p>
          <a:p>
            <a:pPr marL="285750" indent="-285750" algn="ctr">
              <a:buFontTx/>
              <a:buChar char="-"/>
            </a:pPr>
            <a:r>
              <a:rPr lang="fr-FR">
                <a:solidFill>
                  <a:srgbClr val="FE7400"/>
                </a:solidFill>
              </a:rPr>
              <a:t>Consommation au cours d’un cycle ; </a:t>
            </a:r>
          </a:p>
          <a:p>
            <a:pPr marL="285750" indent="-285750" algn="ctr">
              <a:buFontTx/>
              <a:buChar char="-"/>
            </a:pPr>
            <a:r>
              <a:rPr lang="fr-FR">
                <a:solidFill>
                  <a:srgbClr val="FE7400"/>
                </a:solidFill>
              </a:rPr>
              <a:t>Consommation sur un temps donné.</a:t>
            </a:r>
          </a:p>
        </p:txBody>
      </p:sp>
    </p:spTree>
    <p:extLst>
      <p:ext uri="{BB962C8B-B14F-4D97-AF65-F5344CB8AC3E}">
        <p14:creationId xmlns:p14="http://schemas.microsoft.com/office/powerpoint/2010/main" val="2982907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 l’atelier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0"/>
            <a:endParaRPr lang="fr-FR"/>
          </a:p>
          <a:p>
            <a:pPr marL="114300" indent="-457200">
              <a:buFontTx/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Economies d’énergies : pour quoi faire ?</a:t>
            </a:r>
          </a:p>
          <a:p>
            <a:pPr marL="114300" indent="-457200">
              <a:buAutoNum type="arabicPeriod"/>
            </a:pPr>
            <a:endParaRPr lang="fr-FR"/>
          </a:p>
          <a:p>
            <a:pPr marL="114300" indent="-457200"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Petit dictionnaire de l’énergie</a:t>
            </a:r>
          </a:p>
          <a:p>
            <a:pPr marL="114300" indent="-457200">
              <a:buAutoNum type="arabicPeriod"/>
            </a:pPr>
            <a:endParaRPr lang="fr-FR"/>
          </a:p>
          <a:p>
            <a:pPr marL="114300" indent="-457200">
              <a:buFontTx/>
              <a:buAutoNum type="arabicPeriod"/>
            </a:pPr>
            <a:r>
              <a:rPr lang="fr-FR"/>
              <a:t>L’énergie dans l’habitat</a:t>
            </a:r>
          </a:p>
          <a:p>
            <a:pPr marL="114300" indent="-457200">
              <a:buFontTx/>
              <a:buAutoNum type="arabicPeriod"/>
            </a:pPr>
            <a:endParaRPr lang="fr-FR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114300" indent="-457200"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Des solutions faciles : les éco-gestes</a:t>
            </a:r>
          </a:p>
        </p:txBody>
      </p:sp>
    </p:spTree>
    <p:extLst>
      <p:ext uri="{BB962C8B-B14F-4D97-AF65-F5344CB8AC3E}">
        <p14:creationId xmlns:p14="http://schemas.microsoft.com/office/powerpoint/2010/main" val="312411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Quels besoins ?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2854212"/>
              </p:ext>
            </p:extLst>
          </p:nvPr>
        </p:nvGraphicFramePr>
        <p:xfrm>
          <a:off x="4707569" y="2449189"/>
          <a:ext cx="3673103" cy="3529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7254630"/>
              </p:ext>
            </p:extLst>
          </p:nvPr>
        </p:nvGraphicFramePr>
        <p:xfrm>
          <a:off x="1223976" y="2449190"/>
          <a:ext cx="3673103" cy="3529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Espace réservé du contenu 2"/>
          <p:cNvSpPr txBox="1">
            <a:spLocks/>
          </p:cNvSpPr>
          <p:nvPr/>
        </p:nvSpPr>
        <p:spPr>
          <a:xfrm>
            <a:off x="595309" y="1052736"/>
            <a:ext cx="8209607" cy="1025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Répartition des consommations énergétiques d’un foyer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596336" y="5839801"/>
            <a:ext cx="1362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Source : ADEME</a:t>
            </a:r>
          </a:p>
        </p:txBody>
      </p:sp>
    </p:spTree>
    <p:extLst>
      <p:ext uri="{BB962C8B-B14F-4D97-AF65-F5344CB8AC3E}">
        <p14:creationId xmlns:p14="http://schemas.microsoft.com/office/powerpoint/2010/main" val="28301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Zoom sur l’électricité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916832"/>
            <a:ext cx="5909944" cy="35979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286836" y="5695696"/>
            <a:ext cx="1362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Source : ADEME</a:t>
            </a:r>
          </a:p>
        </p:txBody>
      </p:sp>
    </p:spTree>
    <p:extLst>
      <p:ext uri="{BB962C8B-B14F-4D97-AF65-F5344CB8AC3E}">
        <p14:creationId xmlns:p14="http://schemas.microsoft.com/office/powerpoint/2010/main" val="57334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 l’atelier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0"/>
            <a:endParaRPr lang="fr-FR"/>
          </a:p>
          <a:p>
            <a:pPr marL="114300" indent="-457200">
              <a:buFontTx/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Economies d’énergies : pour quoi faire ?</a:t>
            </a:r>
          </a:p>
          <a:p>
            <a:pPr marL="114300" indent="-457200">
              <a:buAutoNum type="arabicPeriod"/>
            </a:pPr>
            <a:endParaRPr lang="fr-FR"/>
          </a:p>
          <a:p>
            <a:pPr marL="114300" indent="-457200"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Petit dictionnaire de l’énergie</a:t>
            </a:r>
          </a:p>
          <a:p>
            <a:pPr marL="114300" indent="-457200">
              <a:buAutoNum type="arabicPeriod"/>
            </a:pPr>
            <a:endParaRPr lang="fr-FR"/>
          </a:p>
          <a:p>
            <a:pPr marL="114300" indent="-457200">
              <a:buFontTx/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L’énergie dans l’habitat</a:t>
            </a:r>
          </a:p>
          <a:p>
            <a:pPr marL="114300" indent="-457200">
              <a:buFontTx/>
              <a:buAutoNum type="arabicPeriod"/>
            </a:pPr>
            <a:endParaRPr lang="fr-FR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114300" indent="-457200">
              <a:buAutoNum type="arabicPeriod"/>
            </a:pPr>
            <a:r>
              <a:rPr lang="fr-FR"/>
              <a:t>Des solutions faciles : les éco-gestes</a:t>
            </a:r>
          </a:p>
        </p:txBody>
      </p:sp>
    </p:spTree>
    <p:extLst>
      <p:ext uri="{BB962C8B-B14F-4D97-AF65-F5344CB8AC3E}">
        <p14:creationId xmlns:p14="http://schemas.microsoft.com/office/powerpoint/2010/main" val="3044491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/>
              <a:t>Le chauffage</a:t>
            </a:r>
          </a:p>
        </p:txBody>
      </p:sp>
      <p:graphicFrame>
        <p:nvGraphicFramePr>
          <p:cNvPr id="14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825472"/>
              </p:ext>
            </p:extLst>
          </p:nvPr>
        </p:nvGraphicFramePr>
        <p:xfrm>
          <a:off x="899592" y="2489060"/>
          <a:ext cx="7056784" cy="3529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096443"/>
            <a:ext cx="8209607" cy="1025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Répartition des consommations énergétiques d’un foyer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532775" y="5883508"/>
            <a:ext cx="1362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Source : ADEME</a:t>
            </a:r>
          </a:p>
        </p:txBody>
      </p:sp>
    </p:spTree>
    <p:extLst>
      <p:ext uri="{BB962C8B-B14F-4D97-AF65-F5344CB8AC3E}">
        <p14:creationId xmlns:p14="http://schemas.microsoft.com/office/powerpoint/2010/main" val="754113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Combien j’économise en chauffage si je baisse la température d’un degré ?</a:t>
            </a:r>
            <a:endParaRPr lang="fr-FR"/>
          </a:p>
        </p:txBody>
      </p:sp>
      <p:sp>
        <p:nvSpPr>
          <p:cNvPr id="7" name="QLib1"/>
          <p:cNvSpPr txBox="1">
            <a:spLocks noChangeArrowheads="1"/>
          </p:cNvSpPr>
          <p:nvPr/>
        </p:nvSpPr>
        <p:spPr bwMode="auto">
          <a:xfrm>
            <a:off x="1741735" y="3084512"/>
            <a:ext cx="15488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1 – 	3 %</a:t>
            </a:r>
          </a:p>
        </p:txBody>
      </p:sp>
      <p:sp>
        <p:nvSpPr>
          <p:cNvPr id="11" name="QLib2"/>
          <p:cNvSpPr txBox="1">
            <a:spLocks noChangeArrowheads="1"/>
          </p:cNvSpPr>
          <p:nvPr/>
        </p:nvSpPr>
        <p:spPr bwMode="auto">
          <a:xfrm>
            <a:off x="1741735" y="3724275"/>
            <a:ext cx="16914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2 – 	10 %</a:t>
            </a:r>
          </a:p>
        </p:txBody>
      </p:sp>
      <p:sp>
        <p:nvSpPr>
          <p:cNvPr id="12" name="QLib3"/>
          <p:cNvSpPr txBox="1">
            <a:spLocks noChangeArrowheads="1"/>
          </p:cNvSpPr>
          <p:nvPr/>
        </p:nvSpPr>
        <p:spPr bwMode="auto">
          <a:xfrm>
            <a:off x="1741735" y="4367212"/>
            <a:ext cx="15488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3 – 	1 %</a:t>
            </a:r>
          </a:p>
        </p:txBody>
      </p:sp>
      <p:sp>
        <p:nvSpPr>
          <p:cNvPr id="13" name="QLib4"/>
          <p:cNvSpPr txBox="1">
            <a:spLocks noChangeArrowheads="1"/>
          </p:cNvSpPr>
          <p:nvPr/>
        </p:nvSpPr>
        <p:spPr bwMode="auto">
          <a:xfrm>
            <a:off x="1741735" y="5006975"/>
            <a:ext cx="16914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4 – 	21 %</a:t>
            </a:r>
          </a:p>
        </p:txBody>
      </p:sp>
      <p:pic>
        <p:nvPicPr>
          <p:cNvPr id="22535" name="Picture 8" descr="J007620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29000"/>
            <a:ext cx="804862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86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153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Combien j’économise en chauffage si je baisse la température d’un degré ?</a:t>
            </a:r>
            <a:endParaRPr lang="fr-FR"/>
          </a:p>
        </p:txBody>
      </p:sp>
      <p:sp>
        <p:nvSpPr>
          <p:cNvPr id="7" name="QLib1"/>
          <p:cNvSpPr txBox="1">
            <a:spLocks noChangeArrowheads="1"/>
          </p:cNvSpPr>
          <p:nvPr/>
        </p:nvSpPr>
        <p:spPr bwMode="auto">
          <a:xfrm>
            <a:off x="1741735" y="3084512"/>
            <a:ext cx="15488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1 – 	3 %</a:t>
            </a:r>
          </a:p>
        </p:txBody>
      </p:sp>
      <p:sp>
        <p:nvSpPr>
          <p:cNvPr id="11" name="QLib2"/>
          <p:cNvSpPr txBox="1">
            <a:spLocks noChangeArrowheads="1"/>
          </p:cNvSpPr>
          <p:nvPr/>
        </p:nvSpPr>
        <p:spPr bwMode="auto">
          <a:xfrm>
            <a:off x="1741735" y="3724275"/>
            <a:ext cx="1691489" cy="400110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2 – 	10 %</a:t>
            </a:r>
          </a:p>
        </p:txBody>
      </p:sp>
      <p:sp>
        <p:nvSpPr>
          <p:cNvPr id="12" name="QLib3"/>
          <p:cNvSpPr txBox="1">
            <a:spLocks noChangeArrowheads="1"/>
          </p:cNvSpPr>
          <p:nvPr/>
        </p:nvSpPr>
        <p:spPr bwMode="auto">
          <a:xfrm>
            <a:off x="1741735" y="4367212"/>
            <a:ext cx="15488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3 – 	1 %</a:t>
            </a:r>
          </a:p>
        </p:txBody>
      </p:sp>
      <p:sp>
        <p:nvSpPr>
          <p:cNvPr id="13" name="QLib4"/>
          <p:cNvSpPr txBox="1">
            <a:spLocks noChangeArrowheads="1"/>
          </p:cNvSpPr>
          <p:nvPr/>
        </p:nvSpPr>
        <p:spPr bwMode="auto">
          <a:xfrm>
            <a:off x="1741735" y="5006975"/>
            <a:ext cx="16914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4 – 	21 %</a:t>
            </a:r>
          </a:p>
        </p:txBody>
      </p:sp>
      <p:pic>
        <p:nvPicPr>
          <p:cNvPr id="22535" name="Picture 8" descr="J007620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29000"/>
            <a:ext cx="804862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082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>
          <a:xfrm>
            <a:off x="1619672" y="260648"/>
            <a:ext cx="7211144" cy="1143000"/>
          </a:xfrm>
        </p:spPr>
        <p:txBody>
          <a:bodyPr/>
          <a:lstStyle/>
          <a:p>
            <a:r>
              <a:rPr lang="fr-FR" altLang="fr-FR"/>
              <a:t>Le chauffage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611560" y="1052736"/>
            <a:ext cx="7784668" cy="5428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Les gestes simples</a:t>
            </a:r>
          </a:p>
          <a:p>
            <a:pPr indent="0"/>
            <a:endParaRPr lang="fr-FR" sz="1800" cap="all">
              <a:solidFill>
                <a:srgbClr val="0070C0"/>
              </a:solidFill>
              <a:latin typeface="Arial Black" panose="020B0A04020102020204" pitchFamily="34" charset="0"/>
              <a:sym typeface="Wingdings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600" cap="all">
                <a:solidFill>
                  <a:srgbClr val="0070C0"/>
                </a:solidFill>
                <a:latin typeface="Arial Black" panose="020B0A04020102020204" pitchFamily="34" charset="0"/>
                <a:sym typeface="Wingdings"/>
              </a:rPr>
              <a:t>chauffer</a:t>
            </a:r>
            <a:r>
              <a:rPr lang="fr-FR" sz="1600" cap="all">
                <a:solidFill>
                  <a:srgbClr val="0070C0"/>
                </a:solidFill>
                <a:latin typeface="Arial Black" panose="020B0A04020102020204" pitchFamily="34" charset="0"/>
              </a:rPr>
              <a:t> à la bonne température </a:t>
            </a:r>
            <a:r>
              <a:rPr lang="fr-FR" sz="2000">
                <a:solidFill>
                  <a:srgbClr val="002060"/>
                </a:solidFill>
                <a:latin typeface="Century Gothic" pitchFamily="34" charset="0"/>
              </a:rPr>
              <a:t>grâce à un thermostat (ou un thermomètre) pour régler le chauffage. Températures conseillées :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fr-FR" sz="1600" cap="all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fr-FR" sz="1600" cap="all">
                <a:solidFill>
                  <a:srgbClr val="F37C19"/>
                </a:solidFill>
                <a:latin typeface="Century Gothic" panose="020B0502020202020204" pitchFamily="34" charset="0"/>
                <a:sym typeface="Wingdings"/>
              </a:rPr>
              <a:t></a:t>
            </a:r>
            <a:r>
              <a:rPr lang="fr-FR" sz="1600" cap="all">
                <a:solidFill>
                  <a:srgbClr val="002060"/>
                </a:solidFill>
                <a:latin typeface="Century Gothic" panose="020B0502020202020204" pitchFamily="34" charset="0"/>
                <a:sym typeface="Wingdings"/>
              </a:rPr>
              <a:t> </a:t>
            </a:r>
            <a:r>
              <a:rPr lang="fr-FR" sz="1600" cap="all">
                <a:solidFill>
                  <a:srgbClr val="002060"/>
                </a:solidFill>
                <a:latin typeface="Century Gothic" panose="020B0502020202020204" pitchFamily="34" charset="0"/>
              </a:rPr>
              <a:t>19°C pour le salon 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fr-FR" sz="1600" cap="all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fr-FR" sz="1600" cap="all">
                <a:solidFill>
                  <a:srgbClr val="F37C19"/>
                </a:solidFill>
                <a:latin typeface="Century Gothic" panose="020B0502020202020204" pitchFamily="34" charset="0"/>
                <a:sym typeface="Wingdings"/>
              </a:rPr>
              <a:t></a:t>
            </a:r>
            <a:r>
              <a:rPr lang="fr-FR" sz="1600" cap="all">
                <a:solidFill>
                  <a:srgbClr val="002060"/>
                </a:solidFill>
                <a:latin typeface="Century Gothic" panose="020B0502020202020204" pitchFamily="34" charset="0"/>
                <a:sym typeface="Wingdings"/>
              </a:rPr>
              <a:t> </a:t>
            </a:r>
            <a:r>
              <a:rPr lang="fr-FR" sz="1600" cap="all">
                <a:solidFill>
                  <a:srgbClr val="002060"/>
                </a:solidFill>
                <a:latin typeface="Century Gothic" panose="020B0502020202020204" pitchFamily="34" charset="0"/>
              </a:rPr>
              <a:t>17°C pour les chambres </a:t>
            </a:r>
          </a:p>
          <a:p>
            <a:pPr>
              <a:spcBef>
                <a:spcPts val="0"/>
              </a:spcBef>
              <a:buClr>
                <a:schemeClr val="accent1"/>
              </a:buClr>
              <a:buSzPct val="80000"/>
              <a:defRPr/>
            </a:pPr>
            <a:r>
              <a:rPr lang="fr-FR" sz="1600" cap="all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fr-FR" sz="1600" cap="all">
                <a:solidFill>
                  <a:srgbClr val="F37C19"/>
                </a:solidFill>
                <a:latin typeface="Century Gothic" panose="020B0502020202020204" pitchFamily="34" charset="0"/>
                <a:sym typeface="Wingdings"/>
              </a:rPr>
              <a:t></a:t>
            </a:r>
            <a:r>
              <a:rPr lang="fr-FR" sz="1600" cap="all">
                <a:solidFill>
                  <a:srgbClr val="002060"/>
                </a:solidFill>
                <a:latin typeface="Century Gothic" panose="020B0502020202020204" pitchFamily="34" charset="0"/>
                <a:sym typeface="Wingdings"/>
              </a:rPr>
              <a:t> </a:t>
            </a:r>
            <a:r>
              <a:rPr lang="fr-FR" sz="1600" cap="all">
                <a:solidFill>
                  <a:srgbClr val="002060"/>
                </a:solidFill>
                <a:latin typeface="Century Gothic" panose="020B0502020202020204" pitchFamily="34" charset="0"/>
              </a:rPr>
              <a:t>22°C pour la salle d’eau</a:t>
            </a:r>
          </a:p>
          <a:p>
            <a:pPr>
              <a:spcBef>
                <a:spcPts val="0"/>
              </a:spcBef>
              <a:buClr>
                <a:schemeClr val="accent1"/>
              </a:buClr>
              <a:buSzPct val="80000"/>
              <a:defRPr/>
            </a:pPr>
            <a:r>
              <a:rPr lang="fr-FR" sz="1600" cap="all">
                <a:solidFill>
                  <a:srgbClr val="F37C19"/>
                </a:solidFill>
                <a:latin typeface="Century Gothic" panose="020B0502020202020204" pitchFamily="34" charset="0"/>
                <a:sym typeface="Wingdings"/>
              </a:rPr>
              <a:t> </a:t>
            </a:r>
            <a:r>
              <a:rPr lang="fr-FR" sz="1600" cap="all">
                <a:solidFill>
                  <a:srgbClr val="002060"/>
                </a:solidFill>
                <a:latin typeface="Century Gothic" panose="020B0502020202020204" pitchFamily="34" charset="0"/>
                <a:sym typeface="Wingdings"/>
              </a:rPr>
              <a:t> 8</a:t>
            </a:r>
            <a:r>
              <a:rPr lang="fr-FR" sz="1600" cap="all">
                <a:solidFill>
                  <a:srgbClr val="002060"/>
                </a:solidFill>
                <a:latin typeface="Century Gothic" panose="020B0502020202020204" pitchFamily="34" charset="0"/>
              </a:rPr>
              <a:t>°C EN CAS D’ABSENCE PROLONGEE</a:t>
            </a:r>
          </a:p>
          <a:p>
            <a:pPr>
              <a:spcBef>
                <a:spcPts val="0"/>
              </a:spcBef>
              <a:buClr>
                <a:schemeClr val="accent1"/>
              </a:buClr>
              <a:buSzPct val="80000"/>
              <a:defRPr/>
            </a:pPr>
            <a:endParaRPr lang="fr-FR" sz="1600" cap="all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/>
            </a:pPr>
            <a:r>
              <a:rPr lang="fr-FR" sz="1600" cap="all">
                <a:solidFill>
                  <a:srgbClr val="0070C0"/>
                </a:solidFill>
                <a:latin typeface="Arial Black" panose="020B0A04020102020204" pitchFamily="34" charset="0"/>
              </a:rPr>
              <a:t>Couper le chauffage si les fenêtres sont        </a:t>
            </a:r>
          </a:p>
          <a:p>
            <a:pPr>
              <a:spcBef>
                <a:spcPts val="0"/>
              </a:spcBef>
              <a:buClr>
                <a:schemeClr val="accent1"/>
              </a:buClr>
              <a:buSzPct val="80000"/>
              <a:defRPr/>
            </a:pPr>
            <a:r>
              <a:rPr lang="fr-FR" sz="1600" cap="all">
                <a:solidFill>
                  <a:srgbClr val="0070C0"/>
                </a:solidFill>
                <a:latin typeface="Arial Black" panose="020B0A04020102020204" pitchFamily="34" charset="0"/>
              </a:rPr>
              <a:t>    ouvertes</a:t>
            </a:r>
          </a:p>
          <a:p>
            <a:pPr>
              <a:spcBef>
                <a:spcPts val="0"/>
              </a:spcBef>
              <a:buClr>
                <a:schemeClr val="accent1"/>
              </a:buClr>
              <a:buSzPct val="80000"/>
              <a:defRPr/>
            </a:pPr>
            <a:endParaRPr lang="fr-FR" sz="1600" cap="all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/>
            </a:pPr>
            <a:r>
              <a:rPr lang="fr-FR" sz="1600" cap="all">
                <a:solidFill>
                  <a:srgbClr val="0070C0"/>
                </a:solidFill>
                <a:latin typeface="Arial Black" panose="020B0A04020102020204" pitchFamily="34" charset="0"/>
              </a:rPr>
              <a:t>Fermer les volets la nuit ou/et les rideaux</a:t>
            </a:r>
            <a:endParaRPr lang="fr-FR" sz="2000">
              <a:solidFill>
                <a:srgbClr val="002060"/>
              </a:solidFill>
              <a:latin typeface="Century Gothic" pitchFamily="34" charset="0"/>
            </a:endParaRPr>
          </a:p>
          <a:p>
            <a:pPr>
              <a:spcBef>
                <a:spcPts val="0"/>
              </a:spcBef>
              <a:buClr>
                <a:schemeClr val="accent1"/>
              </a:buClr>
              <a:buSzPct val="80000"/>
              <a:defRPr/>
            </a:pPr>
            <a:endParaRPr lang="fr-FR" sz="1600" cap="all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/>
            </a:pPr>
            <a:r>
              <a:rPr lang="fr-FR" sz="1600" cap="all">
                <a:solidFill>
                  <a:srgbClr val="0070C0"/>
                </a:solidFill>
                <a:latin typeface="Arial Black" panose="020B0A04020102020204" pitchFamily="34" charset="0"/>
              </a:rPr>
              <a:t>Ne pas encombrer les émetteurs</a:t>
            </a:r>
          </a:p>
          <a:p>
            <a:pPr indent="0"/>
            <a:endParaRPr lang="fr-FR"/>
          </a:p>
        </p:txBody>
      </p:sp>
      <p:pic>
        <p:nvPicPr>
          <p:cNvPr id="7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996952"/>
            <a:ext cx="1168400" cy="1130300"/>
          </a:xfrm>
          <a:prstGeom prst="rect">
            <a:avLst/>
          </a:prstGeom>
          <a:noFill/>
          <a:ln w="28575">
            <a:solidFill>
              <a:srgbClr val="F37C1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4728182"/>
            <a:ext cx="1168400" cy="1152525"/>
          </a:xfrm>
          <a:prstGeom prst="rect">
            <a:avLst/>
          </a:prstGeom>
          <a:noFill/>
          <a:ln w="28575">
            <a:solidFill>
              <a:srgbClr val="F37C1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6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 txBox="1">
            <a:spLocks/>
          </p:cNvSpPr>
          <p:nvPr/>
        </p:nvSpPr>
        <p:spPr bwMode="auto">
          <a:xfrm>
            <a:off x="467544" y="2233210"/>
            <a:ext cx="9134475" cy="20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45720" bIns="0"/>
          <a:lstStyle/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fr-FR" sz="2000" b="1">
                <a:solidFill>
                  <a:srgbClr val="002060"/>
                </a:solidFill>
                <a:latin typeface="Century Gothic" pitchFamily="34" charset="0"/>
              </a:rPr>
              <a:t>Plusieurs solutions pour une économie d’environ 28 €/an</a:t>
            </a:r>
          </a:p>
          <a:p>
            <a:pPr marL="0" lvl="2"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Courier New" pitchFamily="49" charset="0"/>
              <a:buChar char="o"/>
              <a:defRPr/>
            </a:pPr>
            <a:endParaRPr lang="fr-FR" sz="2000" b="1">
              <a:latin typeface="Century Gothic" pitchFamily="34" charset="0"/>
            </a:endParaRPr>
          </a:p>
          <a:p>
            <a:pPr marL="0" lvl="2"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Courier New" pitchFamily="49" charset="0"/>
              <a:buChar char="o"/>
              <a:defRPr/>
            </a:pPr>
            <a:endParaRPr lang="fr-FR" sz="2000" b="1">
              <a:latin typeface="Century Gothic" pitchFamily="34" charset="0"/>
            </a:endParaRPr>
          </a:p>
          <a:p>
            <a:pPr marL="0" lvl="2"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Courier New" pitchFamily="49" charset="0"/>
              <a:buChar char="o"/>
              <a:defRPr/>
            </a:pPr>
            <a:endParaRPr lang="fr-FR" sz="2000" b="1">
              <a:latin typeface="Century Gothic" pitchFamily="34" charset="0"/>
            </a:endParaRP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endParaRPr lang="fr-FR" sz="2000" b="1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/>
            </a:pPr>
            <a:endParaRPr lang="fr-FR" sz="2000" b="1">
              <a:latin typeface="Century Gothic" pitchFamily="34" charset="0"/>
            </a:endParaRPr>
          </a:p>
        </p:txBody>
      </p:sp>
      <p:pic>
        <p:nvPicPr>
          <p:cNvPr id="8195" name="Picture 2" descr="http://www.maisonbrico.com/mb_images/divers/GV-400-CB-05/39-4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17800"/>
            <a:ext cx="938212" cy="939800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edgb2b.com/images/produit/produit_la_114509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717800"/>
            <a:ext cx="881063" cy="939800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6" descr="Thermostat programmable DELTIA 600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563" y="4652963"/>
            <a:ext cx="1439862" cy="1441450"/>
          </a:xfrm>
          <a:prstGeom prst="rect">
            <a:avLst/>
          </a:prstGeom>
          <a:noFill/>
          <a:ln w="381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69" b="24741"/>
          <a:stretch>
            <a:fillRect/>
          </a:stretch>
        </p:blipFill>
        <p:spPr bwMode="auto">
          <a:xfrm>
            <a:off x="620713" y="2708275"/>
            <a:ext cx="2159000" cy="985838"/>
          </a:xfrm>
          <a:prstGeom prst="rect">
            <a:avLst/>
          </a:prstGeom>
          <a:noFill/>
          <a:ln w="381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4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708275"/>
            <a:ext cx="984250" cy="985838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t="30075" r="7204"/>
          <a:stretch>
            <a:fillRect/>
          </a:stretch>
        </p:blipFill>
        <p:spPr bwMode="auto">
          <a:xfrm>
            <a:off x="3995738" y="2717800"/>
            <a:ext cx="1925637" cy="976313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1" name="ZoneTexte 18"/>
          <p:cNvSpPr txBox="1">
            <a:spLocks noChangeArrowheads="1"/>
          </p:cNvSpPr>
          <p:nvPr/>
        </p:nvSpPr>
        <p:spPr bwMode="auto">
          <a:xfrm>
            <a:off x="620713" y="3860800"/>
            <a:ext cx="2159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 b="1">
                <a:solidFill>
                  <a:srgbClr val="002060"/>
                </a:solidFill>
                <a:latin typeface="Century Gothic" panose="020B0502020202020204" pitchFamily="34" charset="0"/>
              </a:rPr>
              <a:t>Réglette</a:t>
            </a:r>
          </a:p>
        </p:txBody>
      </p:sp>
      <p:sp>
        <p:nvSpPr>
          <p:cNvPr id="8202" name="ZoneTexte 21"/>
          <p:cNvSpPr txBox="1">
            <a:spLocks noChangeArrowheads="1"/>
          </p:cNvSpPr>
          <p:nvPr/>
        </p:nvSpPr>
        <p:spPr bwMode="auto">
          <a:xfrm>
            <a:off x="2197100" y="3848100"/>
            <a:ext cx="3724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 b="1">
                <a:solidFill>
                  <a:srgbClr val="002060"/>
                </a:solidFill>
                <a:latin typeface="Century Gothic" panose="020B0502020202020204" pitchFamily="34" charset="0"/>
              </a:rPr>
              <a:t>Boudin de porte</a:t>
            </a:r>
          </a:p>
        </p:txBody>
      </p:sp>
      <p:sp>
        <p:nvSpPr>
          <p:cNvPr id="8203" name="ZoneTexte 23"/>
          <p:cNvSpPr txBox="1">
            <a:spLocks noChangeArrowheads="1"/>
          </p:cNvSpPr>
          <p:nvPr/>
        </p:nvSpPr>
        <p:spPr bwMode="auto">
          <a:xfrm>
            <a:off x="5724525" y="3836988"/>
            <a:ext cx="1511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 b="1">
                <a:solidFill>
                  <a:srgbClr val="002060"/>
                </a:solidFill>
                <a:latin typeface="Century Gothic" panose="020B0502020202020204" pitchFamily="34" charset="0"/>
              </a:rPr>
              <a:t>Mastic fenêtre</a:t>
            </a:r>
          </a:p>
        </p:txBody>
      </p:sp>
      <p:sp>
        <p:nvSpPr>
          <p:cNvPr id="8204" name="ZoneTexte 24"/>
          <p:cNvSpPr txBox="1">
            <a:spLocks noChangeArrowheads="1"/>
          </p:cNvSpPr>
          <p:nvPr/>
        </p:nvSpPr>
        <p:spPr bwMode="auto">
          <a:xfrm>
            <a:off x="6659563" y="3843338"/>
            <a:ext cx="223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400" b="1">
                <a:solidFill>
                  <a:srgbClr val="002060"/>
                </a:solidFill>
                <a:latin typeface="Century Gothic" panose="020B0502020202020204" pitchFamily="34" charset="0"/>
              </a:rPr>
              <a:t>Bourrelets-</a:t>
            </a:r>
            <a:br>
              <a:rPr lang="fr-FR" altLang="fr-FR" sz="1400" b="1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fr-FR" altLang="fr-FR" sz="1400" b="1">
                <a:solidFill>
                  <a:srgbClr val="002060"/>
                </a:solidFill>
                <a:latin typeface="Century Gothic" panose="020B0502020202020204" pitchFamily="34" charset="0"/>
              </a:rPr>
              <a:t>Joint porte et fenêtre</a:t>
            </a:r>
          </a:p>
        </p:txBody>
      </p:sp>
      <p:cxnSp>
        <p:nvCxnSpPr>
          <p:cNvPr id="3" name="Connecteur droit 2"/>
          <p:cNvCxnSpPr/>
          <p:nvPr/>
        </p:nvCxnSpPr>
        <p:spPr>
          <a:xfrm>
            <a:off x="250825" y="4437063"/>
            <a:ext cx="7939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chauffage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467544" y="1818481"/>
            <a:ext cx="8569325" cy="4392612"/>
          </a:xfrm>
        </p:spPr>
        <p:txBody>
          <a:bodyPr/>
          <a:lstStyle/>
          <a:p>
            <a:r>
              <a:rPr lang="fr-FR"/>
              <a:t>Calfeutrer les fenêtres et entrées d’air inutiles</a:t>
            </a:r>
          </a:p>
          <a:p>
            <a:pPr marL="0" lvl="1" indent="0">
              <a:spcBef>
                <a:spcPct val="20000"/>
              </a:spcBef>
              <a:buClr>
                <a:schemeClr val="accent1"/>
              </a:buClr>
              <a:buSzPct val="80000"/>
              <a:buNone/>
              <a:defRPr/>
            </a:pPr>
            <a:endParaRPr lang="fr-FR" b="1">
              <a:solidFill>
                <a:schemeClr val="accent2"/>
              </a:solidFill>
              <a:latin typeface="+mj-lt"/>
            </a:endParaRPr>
          </a:p>
          <a:p>
            <a:pPr marL="0" lvl="1" indent="0">
              <a:spcBef>
                <a:spcPct val="20000"/>
              </a:spcBef>
              <a:buClr>
                <a:schemeClr val="accent1"/>
              </a:buClr>
              <a:buSzPct val="80000"/>
              <a:buNone/>
              <a:defRPr/>
            </a:pPr>
            <a:endParaRPr lang="fr-FR" b="1">
              <a:solidFill>
                <a:schemeClr val="accent2"/>
              </a:solidFill>
              <a:latin typeface="+mj-lt"/>
            </a:endParaRPr>
          </a:p>
          <a:p>
            <a:pPr marL="0" lvl="1" indent="0">
              <a:spcBef>
                <a:spcPct val="20000"/>
              </a:spcBef>
              <a:buClr>
                <a:schemeClr val="accent1"/>
              </a:buClr>
              <a:buSzPct val="80000"/>
              <a:buNone/>
              <a:defRPr/>
            </a:pPr>
            <a:endParaRPr lang="fr-FR" b="1">
              <a:solidFill>
                <a:schemeClr val="accent2"/>
              </a:solidFill>
              <a:latin typeface="+mj-lt"/>
            </a:endParaRPr>
          </a:p>
          <a:p>
            <a:pPr marL="0" lvl="1" indent="0">
              <a:spcBef>
                <a:spcPct val="20000"/>
              </a:spcBef>
              <a:buClr>
                <a:schemeClr val="accent1"/>
              </a:buClr>
              <a:buSzPct val="80000"/>
              <a:buNone/>
              <a:defRPr/>
            </a:pPr>
            <a:endParaRPr lang="fr-FR" b="1">
              <a:solidFill>
                <a:schemeClr val="accent2"/>
              </a:solidFill>
              <a:latin typeface="+mj-lt"/>
            </a:endParaRPr>
          </a:p>
          <a:p>
            <a:pPr marL="0" lvl="1" indent="0">
              <a:spcBef>
                <a:spcPct val="20000"/>
              </a:spcBef>
              <a:buClr>
                <a:schemeClr val="accent1"/>
              </a:buClr>
              <a:buSzPct val="80000"/>
              <a:buNone/>
              <a:defRPr/>
            </a:pPr>
            <a:endParaRPr lang="fr-FR" b="1">
              <a:solidFill>
                <a:schemeClr val="accent2"/>
              </a:solidFill>
              <a:latin typeface="+mj-lt"/>
            </a:endParaRPr>
          </a:p>
          <a:p>
            <a:pPr marL="0" lvl="1" indent="0">
              <a:spcBef>
                <a:spcPct val="20000"/>
              </a:spcBef>
              <a:buClr>
                <a:schemeClr val="accent1"/>
              </a:buClr>
              <a:buSzPct val="80000"/>
              <a:buNone/>
              <a:defRPr/>
            </a:pPr>
            <a:endParaRPr lang="fr-FR" b="1">
              <a:solidFill>
                <a:schemeClr val="accent2"/>
              </a:solidFill>
              <a:latin typeface="+mj-lt"/>
            </a:endParaRPr>
          </a:p>
          <a:p>
            <a:pPr marL="0" lvl="1" indent="0">
              <a:spcBef>
                <a:spcPct val="20000"/>
              </a:spcBef>
              <a:buClr>
                <a:schemeClr val="accent1"/>
              </a:buClr>
              <a:buSzPct val="80000"/>
              <a:buNone/>
              <a:defRPr/>
            </a:pPr>
            <a:r>
              <a:rPr lang="fr-FR" b="1">
                <a:solidFill>
                  <a:schemeClr val="accent2"/>
                </a:solidFill>
                <a:latin typeface="+mj-lt"/>
              </a:rPr>
              <a:t>Utilisation d’un thermostat</a:t>
            </a:r>
          </a:p>
          <a:p>
            <a:pPr marL="0" lvl="1" indent="0">
              <a:spcBef>
                <a:spcPct val="20000"/>
              </a:spcBef>
              <a:buClr>
                <a:schemeClr val="accent1"/>
              </a:buClr>
              <a:buSzPct val="80000"/>
              <a:buNone/>
              <a:defRPr/>
            </a:pPr>
            <a:r>
              <a:rPr lang="fr-FR" sz="2000" b="1">
                <a:solidFill>
                  <a:srgbClr val="002060"/>
                </a:solidFill>
                <a:latin typeface="Century Gothic" pitchFamily="34" charset="0"/>
              </a:rPr>
              <a:t>Économie potentielle : 100  €/an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9136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chauffage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86174" y="1628800"/>
            <a:ext cx="9073008" cy="4392612"/>
          </a:xfrm>
        </p:spPr>
        <p:txBody>
          <a:bodyPr/>
          <a:lstStyle/>
          <a:p>
            <a:r>
              <a:rPr lang="fr-FR"/>
              <a:t>L’entretien</a:t>
            </a:r>
          </a:p>
          <a:p>
            <a:pPr lvl="0" indent="0" algn="l">
              <a:spcBef>
                <a:spcPts val="0"/>
              </a:spcBef>
            </a:pPr>
            <a:endParaRPr lang="fr-FR" altLang="fr-FR" sz="1800">
              <a:solidFill>
                <a:srgbClr val="00519E"/>
              </a:solidFill>
              <a:latin typeface="+mn-lt"/>
            </a:endParaRPr>
          </a:p>
          <a:p>
            <a:pPr marL="285750" lvl="0" indent="-285750" algn="l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altLang="fr-FR" sz="1800">
                <a:solidFill>
                  <a:srgbClr val="00519E"/>
                </a:solidFill>
                <a:latin typeface="+mn-lt"/>
              </a:rPr>
              <a:t>Faire entretenir les installations par un professionnel :</a:t>
            </a:r>
          </a:p>
          <a:p>
            <a:pPr lvl="0" indent="0" algn="l">
              <a:spcBef>
                <a:spcPts val="0"/>
              </a:spcBef>
            </a:pPr>
            <a:r>
              <a:rPr lang="fr-FR" altLang="fr-FR" sz="1800">
                <a:solidFill>
                  <a:srgbClr val="00519E"/>
                </a:solidFill>
                <a:latin typeface="+mn-lt"/>
              </a:rPr>
              <a:t>	• tous les ans </a:t>
            </a:r>
            <a:r>
              <a:rPr lang="fr-FR" altLang="fr-FR" sz="1800" b="0">
                <a:solidFill>
                  <a:srgbClr val="00519E"/>
                </a:solidFill>
                <a:latin typeface="+mn-lt"/>
              </a:rPr>
              <a:t>pour les </a:t>
            </a:r>
            <a:r>
              <a:rPr lang="fr-FR" altLang="fr-FR" sz="1800">
                <a:solidFill>
                  <a:srgbClr val="00519E"/>
                </a:solidFill>
                <a:latin typeface="+mn-lt"/>
              </a:rPr>
              <a:t>chaudières</a:t>
            </a:r>
            <a:r>
              <a:rPr lang="fr-FR" altLang="fr-FR" sz="1800" b="0">
                <a:solidFill>
                  <a:srgbClr val="00519E"/>
                </a:solidFill>
                <a:latin typeface="+mn-lt"/>
              </a:rPr>
              <a:t>, c’est obligatoire,</a:t>
            </a:r>
          </a:p>
          <a:p>
            <a:pPr lvl="0" indent="0" algn="l">
              <a:spcBef>
                <a:spcPts val="0"/>
              </a:spcBef>
            </a:pPr>
            <a:r>
              <a:rPr lang="fr-FR" altLang="fr-FR" sz="1800">
                <a:solidFill>
                  <a:srgbClr val="00519E"/>
                </a:solidFill>
                <a:latin typeface="+mn-lt"/>
              </a:rPr>
              <a:t>	• tous les 3 ans </a:t>
            </a:r>
            <a:r>
              <a:rPr lang="fr-FR" altLang="fr-FR" sz="1800" b="0">
                <a:solidFill>
                  <a:srgbClr val="00519E"/>
                </a:solidFill>
                <a:latin typeface="+mn-lt"/>
              </a:rPr>
              <a:t>pour les </a:t>
            </a:r>
            <a:r>
              <a:rPr lang="fr-FR" altLang="fr-FR" sz="1800">
                <a:solidFill>
                  <a:srgbClr val="00519E"/>
                </a:solidFill>
                <a:latin typeface="+mn-lt"/>
              </a:rPr>
              <a:t>climatisations </a:t>
            </a:r>
            <a:r>
              <a:rPr lang="fr-FR" altLang="fr-FR" sz="1800" b="0">
                <a:solidFill>
                  <a:srgbClr val="00519E"/>
                </a:solidFill>
                <a:latin typeface="+mn-lt"/>
              </a:rPr>
              <a:t>(risque d’encrassement et de fuite du fluide frigorigène).</a:t>
            </a:r>
          </a:p>
          <a:p>
            <a:pPr lvl="0" indent="0" algn="l">
              <a:spcBef>
                <a:spcPts val="0"/>
              </a:spcBef>
            </a:pPr>
            <a:endParaRPr lang="fr-FR" altLang="fr-FR" sz="1800" b="0">
              <a:solidFill>
                <a:srgbClr val="00519E"/>
              </a:solidFill>
              <a:latin typeface="+mn-lt"/>
            </a:endParaRPr>
          </a:p>
          <a:p>
            <a:pPr marL="285750" lvl="0" indent="-285750" algn="l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altLang="fr-FR" sz="1800">
                <a:solidFill>
                  <a:srgbClr val="00519E"/>
                </a:solidFill>
                <a:latin typeface="+mn-lt"/>
              </a:rPr>
              <a:t>Entretenir soi-même certaines pièces des installations :</a:t>
            </a:r>
          </a:p>
          <a:p>
            <a:pPr lvl="0" indent="0" algn="l">
              <a:spcBef>
                <a:spcPts val="0"/>
              </a:spcBef>
            </a:pPr>
            <a:r>
              <a:rPr lang="fr-FR" altLang="fr-FR" sz="1800">
                <a:solidFill>
                  <a:srgbClr val="00519E"/>
                </a:solidFill>
                <a:latin typeface="+mn-lt"/>
              </a:rPr>
              <a:t>	• Nettoyer ou changer les filtres </a:t>
            </a:r>
            <a:r>
              <a:rPr lang="fr-FR" altLang="fr-FR" sz="1800" b="0">
                <a:solidFill>
                  <a:srgbClr val="00519E"/>
                </a:solidFill>
                <a:latin typeface="+mn-lt"/>
              </a:rPr>
              <a:t>de la climatisation réversible </a:t>
            </a:r>
            <a:r>
              <a:rPr lang="fr-FR" altLang="fr-FR" sz="1800">
                <a:solidFill>
                  <a:srgbClr val="00519E"/>
                </a:solidFill>
                <a:latin typeface="+mn-lt"/>
              </a:rPr>
              <a:t>2 fois par an</a:t>
            </a:r>
            <a:r>
              <a:rPr lang="fr-FR" altLang="fr-FR" sz="1800" b="0">
                <a:solidFill>
                  <a:srgbClr val="00519E"/>
                </a:solidFill>
                <a:latin typeface="+mn-lt"/>
              </a:rPr>
              <a:t>,</a:t>
            </a:r>
          </a:p>
          <a:p>
            <a:pPr lvl="0" indent="0" algn="l">
              <a:spcBef>
                <a:spcPts val="0"/>
              </a:spcBef>
            </a:pPr>
            <a:r>
              <a:rPr lang="fr-FR" altLang="fr-FR" sz="1800">
                <a:solidFill>
                  <a:srgbClr val="00519E"/>
                </a:solidFill>
                <a:latin typeface="+mn-lt"/>
              </a:rPr>
              <a:t>	• Dépoussiérer et nettoyer régulièrement </a:t>
            </a:r>
            <a:r>
              <a:rPr lang="fr-FR" altLang="fr-FR" sz="1800" b="0">
                <a:solidFill>
                  <a:srgbClr val="00519E"/>
                </a:solidFill>
                <a:latin typeface="+mn-lt"/>
              </a:rPr>
              <a:t>les </a:t>
            </a:r>
            <a:r>
              <a:rPr lang="fr-FR" altLang="fr-FR" sz="1800">
                <a:solidFill>
                  <a:srgbClr val="00519E"/>
                </a:solidFill>
                <a:latin typeface="+mn-lt"/>
              </a:rPr>
              <a:t>bouches d’air </a:t>
            </a:r>
            <a:r>
              <a:rPr lang="fr-FR" altLang="fr-FR" sz="1800" b="0">
                <a:solidFill>
                  <a:srgbClr val="00519E"/>
                </a:solidFill>
                <a:latin typeface="+mn-lt"/>
              </a:rPr>
              <a:t>de la ventilation à l’eau savonneuse.</a:t>
            </a:r>
          </a:p>
          <a:p>
            <a:endParaRPr lang="fr-FR">
              <a:solidFill>
                <a:srgbClr val="00519E"/>
              </a:solidFill>
              <a:latin typeface="+mn-lt"/>
            </a:endParaRPr>
          </a:p>
          <a:p>
            <a:endParaRPr lang="fr-FR"/>
          </a:p>
          <a:p>
            <a:endParaRPr lang="fr-FR" sz="2000" b="1">
              <a:solidFill>
                <a:srgbClr val="002060"/>
              </a:solidFill>
              <a:latin typeface="Century Gothic" pitchFamily="34" charset="0"/>
            </a:endParaRPr>
          </a:p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38202" y="5013176"/>
            <a:ext cx="8568952" cy="132802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fr-FR" altLang="fr-FR" b="1">
                <a:solidFill>
                  <a:srgbClr val="FE7400"/>
                </a:solidFill>
              </a:rPr>
              <a:t>Une installation mal entretenue peut diminuer de 50% son efficacité. </a:t>
            </a:r>
          </a:p>
          <a:p>
            <a:pPr lvl="0" algn="ctr"/>
            <a:endParaRPr lang="fr-FR" altLang="fr-FR" b="1">
              <a:solidFill>
                <a:srgbClr val="FE7400"/>
              </a:solidFill>
            </a:endParaRPr>
          </a:p>
          <a:p>
            <a:pPr lvl="0" algn="ctr"/>
            <a:r>
              <a:rPr lang="fr-FR" altLang="fr-FR" b="1">
                <a:solidFill>
                  <a:srgbClr val="FE7400"/>
                </a:solidFill>
              </a:rPr>
              <a:t>Le suivi régulier des consommations (relevés de compteur) permet de détecter les dérives avant qu’elles ne coûtent cher.</a:t>
            </a:r>
          </a:p>
        </p:txBody>
      </p:sp>
    </p:spTree>
    <p:extLst>
      <p:ext uri="{BB962C8B-B14F-4D97-AF65-F5344CB8AC3E}">
        <p14:creationId xmlns:p14="http://schemas.microsoft.com/office/powerpoint/2010/main" val="1137661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L’eau chaude sanitaire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323529" y="1628800"/>
            <a:ext cx="8352928" cy="4392612"/>
          </a:xfrm>
        </p:spPr>
        <p:txBody>
          <a:bodyPr/>
          <a:lstStyle/>
          <a:p>
            <a:r>
              <a:rPr lang="fr-FR"/>
              <a:t>Chaque m3 d’eau économisé permet une économie d’eau et d’énergie</a:t>
            </a:r>
          </a:p>
          <a:p>
            <a:pPr lvl="0" indent="0" algn="l">
              <a:spcBef>
                <a:spcPts val="0"/>
              </a:spcBef>
            </a:pPr>
            <a:endParaRPr lang="fr-FR" altLang="fr-FR" sz="1800">
              <a:solidFill>
                <a:srgbClr val="00519E"/>
              </a:solidFill>
              <a:latin typeface="+mn-lt"/>
            </a:endParaRPr>
          </a:p>
          <a:p>
            <a:endParaRPr lang="fr-FR">
              <a:solidFill>
                <a:srgbClr val="00519E"/>
              </a:solidFill>
              <a:latin typeface="+mn-lt"/>
            </a:endParaRPr>
          </a:p>
          <a:p>
            <a:endParaRPr lang="fr-FR"/>
          </a:p>
          <a:p>
            <a:endParaRPr lang="fr-FR" sz="2000" b="1">
              <a:solidFill>
                <a:srgbClr val="002060"/>
              </a:solidFill>
              <a:latin typeface="Century Gothic" pitchFamily="34" charset="0"/>
            </a:endParaRPr>
          </a:p>
          <a:p>
            <a:endParaRPr lang="fr-FR"/>
          </a:p>
        </p:txBody>
      </p:sp>
      <p:pic>
        <p:nvPicPr>
          <p:cNvPr id="6" name="Image 10" descr="IMG_259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212976"/>
            <a:ext cx="2400710" cy="1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02332" y="3602248"/>
            <a:ext cx="3384375" cy="102155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>
                <a:solidFill>
                  <a:srgbClr val="FE7400"/>
                </a:solidFill>
              </a:rPr>
              <a:t>Le bon geste : </a:t>
            </a:r>
            <a:r>
              <a:rPr lang="fr-FR">
                <a:solidFill>
                  <a:srgbClr val="FE7400"/>
                </a:solidFill>
              </a:rPr>
              <a:t>régler la température d’un chauffe-eau électrique</a:t>
            </a:r>
            <a:endParaRPr lang="fr-FR" b="1">
              <a:solidFill>
                <a:srgbClr val="FE7400"/>
              </a:solidFill>
            </a:endParaRPr>
          </a:p>
        </p:txBody>
      </p:sp>
      <p:pic>
        <p:nvPicPr>
          <p:cNvPr id="5" name="Image 9" descr="ballon-electrique-reglage-temperatur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03" y="3785366"/>
            <a:ext cx="2883869" cy="293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013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cuisson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323529" y="1886744"/>
            <a:ext cx="6527452" cy="4392612"/>
          </a:xfrm>
        </p:spPr>
        <p:txBody>
          <a:bodyPr/>
          <a:lstStyle/>
          <a:p>
            <a:pPr indent="0">
              <a:defRPr/>
            </a:pPr>
            <a:endParaRPr lang="fr-FR" sz="1800" b="0">
              <a:solidFill>
                <a:srgbClr val="00519E"/>
              </a:solidFill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fr-FR" sz="1800">
                <a:solidFill>
                  <a:srgbClr val="00519E"/>
                </a:solidFill>
                <a:latin typeface="+mn-lt"/>
              </a:rPr>
              <a:t>Utiliser une casserole adaptée au diamètre des plaques ;</a:t>
            </a:r>
          </a:p>
          <a:p>
            <a:pPr indent="0">
              <a:defRPr/>
            </a:pPr>
            <a:endParaRPr lang="fr-FR" sz="1000">
              <a:solidFill>
                <a:srgbClr val="00519E"/>
              </a:solidFill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fr-FR" sz="1800" b="0">
                <a:solidFill>
                  <a:srgbClr val="00519E"/>
                </a:solidFill>
                <a:latin typeface="+mn-lt"/>
              </a:rPr>
              <a:t>La flamme ne doit pas dépasser le fond de la casserole ;</a:t>
            </a:r>
          </a:p>
          <a:p>
            <a:pPr indent="0">
              <a:defRPr/>
            </a:pPr>
            <a:endParaRPr lang="fr-FR" sz="1000" b="0">
              <a:solidFill>
                <a:srgbClr val="00519E"/>
              </a:solidFill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fr-FR" sz="1800" b="0">
                <a:solidFill>
                  <a:srgbClr val="00519E"/>
                </a:solidFill>
                <a:latin typeface="+mn-lt"/>
              </a:rPr>
              <a:t>Favoriser l’utilisation des autocuiseurs (cocotte-minute) ;</a:t>
            </a:r>
          </a:p>
          <a:p>
            <a:pPr indent="0">
              <a:defRPr/>
            </a:pPr>
            <a:endParaRPr lang="fr-FR" sz="1000" b="0">
              <a:solidFill>
                <a:srgbClr val="00519E"/>
              </a:solidFill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fr-FR" sz="1800" b="0">
                <a:solidFill>
                  <a:srgbClr val="00519E"/>
                </a:solidFill>
                <a:latin typeface="+mn-lt"/>
              </a:rPr>
              <a:t>Privilégier la décongélation naturelle plutôt qu’au micro-ondes ;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endParaRPr lang="fr-FR" sz="1000" b="0">
              <a:solidFill>
                <a:srgbClr val="00519E"/>
              </a:solidFill>
              <a:latin typeface="+mn-lt"/>
            </a:endParaRPr>
          </a:p>
          <a:p>
            <a:pPr marL="342900">
              <a:buFont typeface="Courier New" panose="02070309020205020404" pitchFamily="49" charset="0"/>
              <a:buChar char="o"/>
              <a:defRPr/>
            </a:pPr>
            <a:r>
              <a:rPr lang="fr-FR" altLang="fr-FR" sz="1800">
                <a:solidFill>
                  <a:srgbClr val="00519E"/>
                </a:solidFill>
                <a:latin typeface="+mn-lt"/>
              </a:rPr>
              <a:t>Couvrir les plats et baisser l’allure de chauffe dès l’ébullition </a:t>
            </a:r>
            <a:r>
              <a:rPr lang="fr-FR" altLang="fr-FR" sz="1800" b="0">
                <a:latin typeface="+mn-lt"/>
              </a:rPr>
              <a:t>(jusqu’à 25% d’économies)</a:t>
            </a:r>
            <a:r>
              <a:rPr lang="fr-FR" altLang="fr-FR" sz="1800" b="0">
                <a:solidFill>
                  <a:srgbClr val="00519E"/>
                </a:solidFill>
                <a:latin typeface="+mn-lt"/>
              </a:rPr>
              <a:t> ;</a:t>
            </a:r>
          </a:p>
          <a:p>
            <a:pPr marL="342900">
              <a:buFont typeface="Courier New" panose="02070309020205020404" pitchFamily="49" charset="0"/>
              <a:buChar char="o"/>
              <a:defRPr/>
            </a:pPr>
            <a:endParaRPr lang="fr-FR" altLang="fr-FR" sz="1000" b="0">
              <a:solidFill>
                <a:srgbClr val="00519E"/>
              </a:solidFill>
              <a:latin typeface="+mn-lt"/>
            </a:endParaRPr>
          </a:p>
          <a:p>
            <a:pPr marL="342900">
              <a:buFont typeface="Courier New" panose="02070309020205020404" pitchFamily="49" charset="0"/>
              <a:buChar char="o"/>
              <a:defRPr/>
            </a:pPr>
            <a:r>
              <a:rPr lang="fr-FR" altLang="fr-FR" sz="1800" b="0">
                <a:solidFill>
                  <a:srgbClr val="00519E"/>
                </a:solidFill>
                <a:latin typeface="+mn-lt"/>
              </a:rPr>
              <a:t>Entretenir les plaques de cuisson et les fours.</a:t>
            </a:r>
          </a:p>
          <a:p>
            <a:endParaRPr lang="fr-FR" sz="1800"/>
          </a:p>
          <a:p>
            <a:endParaRPr lang="fr-FR" sz="2000" b="1">
              <a:solidFill>
                <a:srgbClr val="002060"/>
              </a:solidFill>
              <a:latin typeface="Century Gothic" pitchFamily="34" charset="0"/>
            </a:endParaRPr>
          </a:p>
          <a:p>
            <a:endParaRPr lang="fr-FR" sz="2000"/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36912"/>
            <a:ext cx="1541463" cy="1541463"/>
          </a:xfrm>
          <a:prstGeom prst="rect">
            <a:avLst/>
          </a:prstGeom>
          <a:noFill/>
          <a:ln w="28575">
            <a:solidFill>
              <a:srgbClr val="F37C1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80" y="4472062"/>
            <a:ext cx="1528763" cy="1223963"/>
          </a:xfrm>
          <a:prstGeom prst="rect">
            <a:avLst/>
          </a:prstGeom>
          <a:noFill/>
          <a:ln w="28575">
            <a:solidFill>
              <a:srgbClr val="F37C1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6977980" y="2522612"/>
            <a:ext cx="0" cy="3311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09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323529" y="1628800"/>
            <a:ext cx="8352928" cy="4392612"/>
          </a:xfrm>
        </p:spPr>
        <p:txBody>
          <a:bodyPr/>
          <a:lstStyle/>
          <a:p>
            <a:endParaRPr lang="fr-FR"/>
          </a:p>
          <a:p>
            <a:endParaRPr lang="fr-FR" sz="2000" b="1">
              <a:solidFill>
                <a:srgbClr val="002060"/>
              </a:solidFill>
              <a:latin typeface="Century Gothic" pitchFamily="34" charset="0"/>
            </a:endParaRPr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40761" y="2708920"/>
            <a:ext cx="3384376" cy="1634490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fr-FR" altLang="fr-FR" b="1">
                <a:solidFill>
                  <a:srgbClr val="FE7400"/>
                </a:solidFill>
              </a:rPr>
              <a:t>Electricité nécessaire au fonctionnement des appareils ne pouvant être alimentés que par ce type d’énergie.</a:t>
            </a:r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3817593"/>
              </p:ext>
            </p:extLst>
          </p:nvPr>
        </p:nvGraphicFramePr>
        <p:xfrm>
          <a:off x="4355976" y="2060848"/>
          <a:ext cx="4464496" cy="3957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7668344" y="5849898"/>
            <a:ext cx="139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Source : ADEME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55976" y="1531133"/>
            <a:ext cx="4585900" cy="1540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 sz="2000"/>
          </a:p>
          <a:p>
            <a:pPr indent="0"/>
            <a:r>
              <a:rPr lang="fr-FR" sz="1800"/>
              <a:t>Répartition des consommations énergétiques d’un foyer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4139952" y="1988840"/>
            <a:ext cx="0" cy="3311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30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>
          <a:xfrm>
            <a:off x="251147" y="1966119"/>
            <a:ext cx="8569325" cy="4392612"/>
          </a:xfrm>
        </p:spPr>
        <p:txBody>
          <a:bodyPr/>
          <a:lstStyle/>
          <a:p>
            <a:r>
              <a:rPr lang="fr-FR" altLang="fr-FR"/>
              <a:t>Sur une année et en moyenne, lequel de ces appareils est le plus énergivore ?</a:t>
            </a:r>
            <a:endParaRPr lang="fr-FR"/>
          </a:p>
        </p:txBody>
      </p:sp>
      <p:pic>
        <p:nvPicPr>
          <p:cNvPr id="8195" name="Image 8" descr="ferarepasser copi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93" y="2894583"/>
            <a:ext cx="1744663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Image 9" descr="frigo copi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843" y="3829620"/>
            <a:ext cx="1273175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Image 10" descr="lave lin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402" y="4850607"/>
            <a:ext cx="1636712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2" descr="http://www.lgblog.fr/wp-content/uploads/2014/09/seche-linge-sechage-a-pl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" t="2335" r="14337" b="3999"/>
          <a:stretch>
            <a:fillRect/>
          </a:stretch>
        </p:blipFill>
        <p:spPr bwMode="auto">
          <a:xfrm>
            <a:off x="6876256" y="3501008"/>
            <a:ext cx="1614487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QLib1"/>
          <p:cNvSpPr txBox="1">
            <a:spLocks noChangeArrowheads="1"/>
          </p:cNvSpPr>
          <p:nvPr/>
        </p:nvSpPr>
        <p:spPr bwMode="auto">
          <a:xfrm>
            <a:off x="761206" y="3172395"/>
            <a:ext cx="2487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1 - Le fer à repasser</a:t>
            </a:r>
          </a:p>
        </p:txBody>
      </p:sp>
      <p:sp>
        <p:nvSpPr>
          <p:cNvPr id="8200" name="QLib2"/>
          <p:cNvSpPr txBox="1">
            <a:spLocks noChangeArrowheads="1"/>
          </p:cNvSpPr>
          <p:nvPr/>
        </p:nvSpPr>
        <p:spPr bwMode="auto">
          <a:xfrm>
            <a:off x="761206" y="3812158"/>
            <a:ext cx="222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2 - Le sèche-linge</a:t>
            </a:r>
          </a:p>
        </p:txBody>
      </p:sp>
      <p:sp>
        <p:nvSpPr>
          <p:cNvPr id="8201" name="QLib3"/>
          <p:cNvSpPr txBox="1">
            <a:spLocks noChangeArrowheads="1"/>
          </p:cNvSpPr>
          <p:nvPr/>
        </p:nvSpPr>
        <p:spPr bwMode="auto">
          <a:xfrm>
            <a:off x="761206" y="4455095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3 - Le réfrigérateur</a:t>
            </a:r>
          </a:p>
        </p:txBody>
      </p:sp>
      <p:sp>
        <p:nvSpPr>
          <p:cNvPr id="8202" name="QLib4"/>
          <p:cNvSpPr txBox="1">
            <a:spLocks noChangeArrowheads="1"/>
          </p:cNvSpPr>
          <p:nvPr/>
        </p:nvSpPr>
        <p:spPr bwMode="auto">
          <a:xfrm>
            <a:off x="761206" y="5094858"/>
            <a:ext cx="2008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4 - Le lave-linge</a:t>
            </a:r>
          </a:p>
        </p:txBody>
      </p:sp>
    </p:spTree>
    <p:extLst>
      <p:ext uri="{BB962C8B-B14F-4D97-AF65-F5344CB8AC3E}">
        <p14:creationId xmlns:p14="http://schemas.microsoft.com/office/powerpoint/2010/main" val="713603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>
          <a:xfrm>
            <a:off x="251147" y="1966119"/>
            <a:ext cx="8569325" cy="4392612"/>
          </a:xfrm>
        </p:spPr>
        <p:txBody>
          <a:bodyPr/>
          <a:lstStyle/>
          <a:p>
            <a:r>
              <a:rPr lang="fr-FR" altLang="fr-FR"/>
              <a:t>Sur une année et en moyenne, lequel de ces appareils est le plus énergivore ?</a:t>
            </a:r>
            <a:endParaRPr lang="fr-FR"/>
          </a:p>
        </p:txBody>
      </p:sp>
      <p:sp>
        <p:nvSpPr>
          <p:cNvPr id="8199" name="QLib1"/>
          <p:cNvSpPr txBox="1">
            <a:spLocks noChangeArrowheads="1"/>
          </p:cNvSpPr>
          <p:nvPr/>
        </p:nvSpPr>
        <p:spPr bwMode="auto">
          <a:xfrm>
            <a:off x="761206" y="3172395"/>
            <a:ext cx="2487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1 - Le fer à repasser</a:t>
            </a:r>
          </a:p>
        </p:txBody>
      </p:sp>
      <p:sp>
        <p:nvSpPr>
          <p:cNvPr id="8200" name="QLib2"/>
          <p:cNvSpPr txBox="1">
            <a:spLocks noChangeArrowheads="1"/>
          </p:cNvSpPr>
          <p:nvPr/>
        </p:nvSpPr>
        <p:spPr bwMode="auto">
          <a:xfrm>
            <a:off x="761206" y="3812158"/>
            <a:ext cx="222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2 - Le sèche-linge</a:t>
            </a:r>
          </a:p>
        </p:txBody>
      </p:sp>
      <p:sp>
        <p:nvSpPr>
          <p:cNvPr id="8201" name="QLib3"/>
          <p:cNvSpPr txBox="1">
            <a:spLocks noChangeArrowheads="1"/>
          </p:cNvSpPr>
          <p:nvPr/>
        </p:nvSpPr>
        <p:spPr bwMode="auto">
          <a:xfrm>
            <a:off x="761206" y="4455095"/>
            <a:ext cx="2303462" cy="400050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3 - Le réfrigérateur</a:t>
            </a:r>
          </a:p>
        </p:txBody>
      </p:sp>
      <p:sp>
        <p:nvSpPr>
          <p:cNvPr id="8202" name="QLib4"/>
          <p:cNvSpPr txBox="1">
            <a:spLocks noChangeArrowheads="1"/>
          </p:cNvSpPr>
          <p:nvPr/>
        </p:nvSpPr>
        <p:spPr bwMode="auto">
          <a:xfrm>
            <a:off x="761206" y="5094858"/>
            <a:ext cx="2008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4 - Le lave-linge</a:t>
            </a:r>
          </a:p>
        </p:txBody>
      </p:sp>
      <p:graphicFrame>
        <p:nvGraphicFramePr>
          <p:cNvPr id="9" name="Graphique 8"/>
          <p:cNvGraphicFramePr/>
          <p:nvPr>
            <p:extLst>
              <p:ext uri="{D42A27DB-BD31-4B8C-83A1-F6EECF244321}">
                <p14:modId xmlns:p14="http://schemas.microsoft.com/office/powerpoint/2010/main" val="53083492"/>
              </p:ext>
            </p:extLst>
          </p:nvPr>
        </p:nvGraphicFramePr>
        <p:xfrm>
          <a:off x="3248818" y="2852936"/>
          <a:ext cx="5832648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7046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  <a:endParaRPr lang="fr-FR" altLang="fr-FR" u="sng"/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fr-FR" altLang="fr-FR"/>
              <a:t>Saurez-vous classer ces appareils en fonction de leur puissance ?</a:t>
            </a:r>
          </a:p>
          <a:p>
            <a:pPr algn="l"/>
            <a:endParaRPr lang="fr-FR" altLang="fr-FR" sz="800"/>
          </a:p>
          <a:p>
            <a:pPr algn="ctr"/>
            <a:r>
              <a:rPr lang="fr-FR" altLang="fr-FR" u="sng"/>
              <a:t>De la plus petite puissance à la plus grande</a:t>
            </a:r>
            <a:endParaRPr lang="fr-FR"/>
          </a:p>
        </p:txBody>
      </p:sp>
      <p:pic>
        <p:nvPicPr>
          <p:cNvPr id="24579" name="Imag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36099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Image 1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3763963"/>
            <a:ext cx="1169988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Imag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3552825"/>
            <a:ext cx="1370013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2" name="Groupe 13"/>
          <p:cNvGrpSpPr>
            <a:grpSpLocks/>
          </p:cNvGrpSpPr>
          <p:nvPr/>
        </p:nvGrpSpPr>
        <p:grpSpPr bwMode="auto">
          <a:xfrm>
            <a:off x="1001713" y="5199063"/>
            <a:ext cx="738187" cy="520700"/>
            <a:chOff x="731520" y="2868614"/>
            <a:chExt cx="773723" cy="704580"/>
          </a:xfrm>
        </p:grpSpPr>
        <p:sp>
          <p:nvSpPr>
            <p:cNvPr id="18" name="Ellipse 17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11224" y="2928761"/>
              <a:ext cx="514151" cy="6143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24583" name="Groupe 16"/>
          <p:cNvGrpSpPr>
            <a:grpSpLocks/>
          </p:cNvGrpSpPr>
          <p:nvPr/>
        </p:nvGrpSpPr>
        <p:grpSpPr bwMode="auto">
          <a:xfrm>
            <a:off x="2392363" y="5186363"/>
            <a:ext cx="736600" cy="520700"/>
            <a:chOff x="731520" y="2868614"/>
            <a:chExt cx="773723" cy="704580"/>
          </a:xfrm>
        </p:grpSpPr>
        <p:sp>
          <p:nvSpPr>
            <p:cNvPr id="21" name="Ellipse 20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911611" y="2928761"/>
              <a:ext cx="513592" cy="6143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24584" name="Groupe 19"/>
          <p:cNvGrpSpPr>
            <a:grpSpLocks/>
          </p:cNvGrpSpPr>
          <p:nvPr/>
        </p:nvGrpSpPr>
        <p:grpSpPr bwMode="auto">
          <a:xfrm>
            <a:off x="7050088" y="5110163"/>
            <a:ext cx="736600" cy="519112"/>
            <a:chOff x="731520" y="2868614"/>
            <a:chExt cx="773723" cy="704580"/>
          </a:xfrm>
        </p:grpSpPr>
        <p:sp>
          <p:nvSpPr>
            <p:cNvPr id="24" name="Ellipse 23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911611" y="2928945"/>
              <a:ext cx="513592" cy="6140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24585" name="Groupe 22"/>
          <p:cNvGrpSpPr>
            <a:grpSpLocks/>
          </p:cNvGrpSpPr>
          <p:nvPr/>
        </p:nvGrpSpPr>
        <p:grpSpPr bwMode="auto">
          <a:xfrm>
            <a:off x="5610225" y="5154613"/>
            <a:ext cx="738188" cy="520700"/>
            <a:chOff x="731520" y="2868614"/>
            <a:chExt cx="773723" cy="704580"/>
          </a:xfrm>
        </p:grpSpPr>
        <p:sp>
          <p:nvSpPr>
            <p:cNvPr id="27" name="Ellipse 26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911223" y="2928761"/>
              <a:ext cx="514152" cy="6143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24586" name="Groupe 25"/>
          <p:cNvGrpSpPr>
            <a:grpSpLocks/>
          </p:cNvGrpSpPr>
          <p:nvPr/>
        </p:nvGrpSpPr>
        <p:grpSpPr bwMode="auto">
          <a:xfrm>
            <a:off x="3881438" y="5154613"/>
            <a:ext cx="736600" cy="520700"/>
            <a:chOff x="731520" y="2868614"/>
            <a:chExt cx="773723" cy="704580"/>
          </a:xfrm>
        </p:grpSpPr>
        <p:sp>
          <p:nvSpPr>
            <p:cNvPr id="30" name="Ellipse 29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911611" y="2928761"/>
              <a:ext cx="513592" cy="6143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  <p:pic>
        <p:nvPicPr>
          <p:cNvPr id="24587" name="Picture 7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8" y="3686175"/>
            <a:ext cx="750887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2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3597275"/>
            <a:ext cx="915987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91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 l’atelier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0"/>
            <a:endParaRPr lang="fr-FR"/>
          </a:p>
          <a:p>
            <a:pPr marL="114300" indent="-457200">
              <a:buAutoNum type="arabicPeriod"/>
            </a:pPr>
            <a:r>
              <a:rPr lang="fr-FR"/>
              <a:t>Economies d’énergies : pour quoi faire ?</a:t>
            </a:r>
          </a:p>
          <a:p>
            <a:pPr marL="114300" indent="-457200">
              <a:buAutoNum type="arabicPeriod"/>
            </a:pPr>
            <a:endParaRPr lang="fr-FR"/>
          </a:p>
          <a:p>
            <a:pPr marL="114300" indent="-457200">
              <a:buFontTx/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Petit dictionnaire de l’énergie</a:t>
            </a:r>
          </a:p>
          <a:p>
            <a:pPr marL="114300" indent="-457200">
              <a:buAutoNum type="arabicPeriod"/>
            </a:pPr>
            <a:endParaRPr lang="fr-FR"/>
          </a:p>
          <a:p>
            <a:pPr marL="114300" indent="-457200">
              <a:buFontTx/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L’énergie dans l’habitat</a:t>
            </a:r>
          </a:p>
          <a:p>
            <a:pPr marL="114300" indent="-457200">
              <a:buFontTx/>
              <a:buAutoNum type="arabicPeriod"/>
            </a:pPr>
            <a:endParaRPr lang="fr-FR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114300" indent="-457200"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Des solutions faciles : les éco-gestes</a:t>
            </a:r>
          </a:p>
        </p:txBody>
      </p:sp>
    </p:spTree>
    <p:extLst>
      <p:ext uri="{BB962C8B-B14F-4D97-AF65-F5344CB8AC3E}">
        <p14:creationId xmlns:p14="http://schemas.microsoft.com/office/powerpoint/2010/main" val="3089361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/>
              <a:t>Le saviez-vous ?</a:t>
            </a:r>
            <a:endParaRPr lang="fr-FR" altLang="fr-FR" u="sng"/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 Résultats </a:t>
            </a:r>
            <a:endParaRPr lang="fr-FR"/>
          </a:p>
        </p:txBody>
      </p:sp>
      <p:pic>
        <p:nvPicPr>
          <p:cNvPr id="25603" name="Imag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845" y="4265375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Image 1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21" y="4395687"/>
            <a:ext cx="9207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Imag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54" y="4324627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6" name="Groupe 13"/>
          <p:cNvGrpSpPr>
            <a:grpSpLocks/>
          </p:cNvGrpSpPr>
          <p:nvPr/>
        </p:nvGrpSpPr>
        <p:grpSpPr bwMode="auto">
          <a:xfrm>
            <a:off x="7142183" y="5743475"/>
            <a:ext cx="581025" cy="528637"/>
            <a:chOff x="731520" y="2868614"/>
            <a:chExt cx="773723" cy="704580"/>
          </a:xfrm>
        </p:grpSpPr>
        <p:sp>
          <p:nvSpPr>
            <p:cNvPr id="38" name="Ellipse 37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911210" y="2927858"/>
              <a:ext cx="513701" cy="6157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25607" name="Groupe 16"/>
          <p:cNvGrpSpPr>
            <a:grpSpLocks/>
          </p:cNvGrpSpPr>
          <p:nvPr/>
        </p:nvGrpSpPr>
        <p:grpSpPr bwMode="auto">
          <a:xfrm>
            <a:off x="5705970" y="5756038"/>
            <a:ext cx="581025" cy="528637"/>
            <a:chOff x="731520" y="2868614"/>
            <a:chExt cx="773723" cy="704580"/>
          </a:xfrm>
        </p:grpSpPr>
        <p:sp>
          <p:nvSpPr>
            <p:cNvPr id="41" name="Ellipse 40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911209" y="2927858"/>
              <a:ext cx="513702" cy="6157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25608" name="Groupe 19"/>
          <p:cNvGrpSpPr>
            <a:grpSpLocks/>
          </p:cNvGrpSpPr>
          <p:nvPr/>
        </p:nvGrpSpPr>
        <p:grpSpPr bwMode="auto">
          <a:xfrm>
            <a:off x="859085" y="5773500"/>
            <a:ext cx="579438" cy="528638"/>
            <a:chOff x="731520" y="2868614"/>
            <a:chExt cx="773723" cy="704580"/>
          </a:xfrm>
        </p:grpSpPr>
        <p:sp>
          <p:nvSpPr>
            <p:cNvPr id="44" name="Ellipse 43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911703" y="2927858"/>
              <a:ext cx="512989" cy="6157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25609" name="Groupe 22"/>
          <p:cNvGrpSpPr>
            <a:grpSpLocks/>
          </p:cNvGrpSpPr>
          <p:nvPr/>
        </p:nvGrpSpPr>
        <p:grpSpPr bwMode="auto">
          <a:xfrm>
            <a:off x="4125366" y="5727977"/>
            <a:ext cx="581025" cy="528638"/>
            <a:chOff x="731520" y="2868614"/>
            <a:chExt cx="773723" cy="704580"/>
          </a:xfrm>
        </p:grpSpPr>
        <p:sp>
          <p:nvSpPr>
            <p:cNvPr id="47" name="Ellipse 46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911210" y="2927858"/>
              <a:ext cx="513701" cy="6157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25610" name="Groupe 25"/>
          <p:cNvGrpSpPr>
            <a:grpSpLocks/>
          </p:cNvGrpSpPr>
          <p:nvPr/>
        </p:nvGrpSpPr>
        <p:grpSpPr bwMode="auto">
          <a:xfrm>
            <a:off x="2515961" y="5700475"/>
            <a:ext cx="579438" cy="528637"/>
            <a:chOff x="731520" y="2868614"/>
            <a:chExt cx="773723" cy="704580"/>
          </a:xfrm>
        </p:grpSpPr>
        <p:sp>
          <p:nvSpPr>
            <p:cNvPr id="50" name="Ellipse 49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911703" y="2927858"/>
              <a:ext cx="512989" cy="6157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  <p:pic>
        <p:nvPicPr>
          <p:cNvPr id="25611" name="Picture 7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48" y="4508263"/>
            <a:ext cx="588962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Picture 2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11" y="4290775"/>
            <a:ext cx="719138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" name="Graphique 28"/>
          <p:cNvGraphicFramePr/>
          <p:nvPr>
            <p:extLst>
              <p:ext uri="{D42A27DB-BD31-4B8C-83A1-F6EECF244321}">
                <p14:modId xmlns:p14="http://schemas.microsoft.com/office/powerpoint/2010/main" val="4149931453"/>
              </p:ext>
            </p:extLst>
          </p:nvPr>
        </p:nvGraphicFramePr>
        <p:xfrm>
          <a:off x="611968" y="1695351"/>
          <a:ext cx="8136496" cy="270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Ellipse 2"/>
          <p:cNvSpPr/>
          <p:nvPr/>
        </p:nvSpPr>
        <p:spPr>
          <a:xfrm>
            <a:off x="5148064" y="3920790"/>
            <a:ext cx="2948261" cy="1628030"/>
          </a:xfrm>
          <a:prstGeom prst="ellipse">
            <a:avLst/>
          </a:prstGeom>
          <a:noFill/>
          <a:ln>
            <a:solidFill>
              <a:srgbClr val="FE7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5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  <a:endParaRPr lang="fr-FR" altLang="fr-FR" u="sng"/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Saurez-vous classer ces appareils en fonction de leur consommation d’énergie annuelle ?</a:t>
            </a:r>
          </a:p>
          <a:p>
            <a:endParaRPr lang="fr-FR" altLang="fr-FR" sz="900"/>
          </a:p>
          <a:p>
            <a:pPr algn="ctr"/>
            <a:r>
              <a:rPr lang="fr-FR" altLang="fr-FR" u="sng"/>
              <a:t>De la plus petite à la plus grande  </a:t>
            </a:r>
            <a:endParaRPr lang="fr-FR"/>
          </a:p>
        </p:txBody>
      </p:sp>
      <p:pic>
        <p:nvPicPr>
          <p:cNvPr id="26627" name="Imag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36099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Image 1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3763963"/>
            <a:ext cx="1169988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Imag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3552825"/>
            <a:ext cx="1370013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0" name="Groupe 13"/>
          <p:cNvGrpSpPr>
            <a:grpSpLocks/>
          </p:cNvGrpSpPr>
          <p:nvPr/>
        </p:nvGrpSpPr>
        <p:grpSpPr bwMode="auto">
          <a:xfrm>
            <a:off x="1001713" y="5199063"/>
            <a:ext cx="738187" cy="520700"/>
            <a:chOff x="731520" y="2868614"/>
            <a:chExt cx="773723" cy="704580"/>
          </a:xfrm>
        </p:grpSpPr>
        <p:sp>
          <p:nvSpPr>
            <p:cNvPr id="18" name="Ellipse 17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11224" y="2928761"/>
              <a:ext cx="514151" cy="6143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26631" name="Groupe 16"/>
          <p:cNvGrpSpPr>
            <a:grpSpLocks/>
          </p:cNvGrpSpPr>
          <p:nvPr/>
        </p:nvGrpSpPr>
        <p:grpSpPr bwMode="auto">
          <a:xfrm>
            <a:off x="2392363" y="5186363"/>
            <a:ext cx="736600" cy="520700"/>
            <a:chOff x="731520" y="2868614"/>
            <a:chExt cx="773723" cy="704580"/>
          </a:xfrm>
        </p:grpSpPr>
        <p:sp>
          <p:nvSpPr>
            <p:cNvPr id="21" name="Ellipse 20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911611" y="2928761"/>
              <a:ext cx="513592" cy="6143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26632" name="Groupe 19"/>
          <p:cNvGrpSpPr>
            <a:grpSpLocks/>
          </p:cNvGrpSpPr>
          <p:nvPr/>
        </p:nvGrpSpPr>
        <p:grpSpPr bwMode="auto">
          <a:xfrm>
            <a:off x="7050088" y="5110163"/>
            <a:ext cx="736600" cy="519112"/>
            <a:chOff x="731520" y="2868614"/>
            <a:chExt cx="773723" cy="704580"/>
          </a:xfrm>
        </p:grpSpPr>
        <p:sp>
          <p:nvSpPr>
            <p:cNvPr id="24" name="Ellipse 23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911611" y="2928945"/>
              <a:ext cx="513592" cy="6140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26633" name="Groupe 22"/>
          <p:cNvGrpSpPr>
            <a:grpSpLocks/>
          </p:cNvGrpSpPr>
          <p:nvPr/>
        </p:nvGrpSpPr>
        <p:grpSpPr bwMode="auto">
          <a:xfrm>
            <a:off x="5610225" y="5154613"/>
            <a:ext cx="738188" cy="520700"/>
            <a:chOff x="731520" y="2868614"/>
            <a:chExt cx="773723" cy="704580"/>
          </a:xfrm>
        </p:grpSpPr>
        <p:sp>
          <p:nvSpPr>
            <p:cNvPr id="27" name="Ellipse 26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911223" y="2928761"/>
              <a:ext cx="514152" cy="6143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26634" name="Groupe 25"/>
          <p:cNvGrpSpPr>
            <a:grpSpLocks/>
          </p:cNvGrpSpPr>
          <p:nvPr/>
        </p:nvGrpSpPr>
        <p:grpSpPr bwMode="auto">
          <a:xfrm>
            <a:off x="3881438" y="5154613"/>
            <a:ext cx="736600" cy="520700"/>
            <a:chOff x="731520" y="2868614"/>
            <a:chExt cx="773723" cy="704580"/>
          </a:xfrm>
        </p:grpSpPr>
        <p:sp>
          <p:nvSpPr>
            <p:cNvPr id="30" name="Ellipse 29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911611" y="2928761"/>
              <a:ext cx="513592" cy="6143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  <p:pic>
        <p:nvPicPr>
          <p:cNvPr id="26635" name="Picture 7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8" y="3686175"/>
            <a:ext cx="750887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2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3597275"/>
            <a:ext cx="915987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9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/>
              <a:t>Le saviez-vous ?</a:t>
            </a:r>
            <a:endParaRPr lang="fr-FR" altLang="fr-FR" u="sng"/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Résultats !</a:t>
            </a:r>
            <a:endParaRPr lang="fr-FR"/>
          </a:p>
        </p:txBody>
      </p:sp>
      <p:grpSp>
        <p:nvGrpSpPr>
          <p:cNvPr id="27651" name="Groupe 19"/>
          <p:cNvGrpSpPr>
            <a:grpSpLocks/>
          </p:cNvGrpSpPr>
          <p:nvPr/>
        </p:nvGrpSpPr>
        <p:grpSpPr bwMode="auto">
          <a:xfrm>
            <a:off x="5907707" y="5601764"/>
            <a:ext cx="579438" cy="528637"/>
            <a:chOff x="731520" y="2868614"/>
            <a:chExt cx="773723" cy="704580"/>
          </a:xfrm>
        </p:grpSpPr>
        <p:sp>
          <p:nvSpPr>
            <p:cNvPr id="29" name="Ellipse 28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911703" y="2927858"/>
              <a:ext cx="512989" cy="6157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</a:p>
          </p:txBody>
        </p:sp>
      </p:grpSp>
      <p:pic>
        <p:nvPicPr>
          <p:cNvPr id="27652" name="Picture 7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657" y="4336526"/>
            <a:ext cx="588963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e 25"/>
          <p:cNvGrpSpPr>
            <a:grpSpLocks/>
          </p:cNvGrpSpPr>
          <p:nvPr/>
        </p:nvGrpSpPr>
        <p:grpSpPr bwMode="auto">
          <a:xfrm>
            <a:off x="1415826" y="5654675"/>
            <a:ext cx="581025" cy="528638"/>
            <a:chOff x="731520" y="2868614"/>
            <a:chExt cx="773723" cy="704580"/>
          </a:xfrm>
        </p:grpSpPr>
        <p:sp>
          <p:nvSpPr>
            <p:cNvPr id="59" name="Ellipse 58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911210" y="2927858"/>
              <a:ext cx="513701" cy="6157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  <p:pic>
        <p:nvPicPr>
          <p:cNvPr id="27656" name="Imag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390" y="4226158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7" name="Groupe 22"/>
          <p:cNvGrpSpPr>
            <a:grpSpLocks/>
          </p:cNvGrpSpPr>
          <p:nvPr/>
        </p:nvGrpSpPr>
        <p:grpSpPr bwMode="auto">
          <a:xfrm>
            <a:off x="4476303" y="5629508"/>
            <a:ext cx="581025" cy="528638"/>
            <a:chOff x="731520" y="2868614"/>
            <a:chExt cx="773723" cy="704580"/>
          </a:xfrm>
        </p:grpSpPr>
        <p:sp>
          <p:nvSpPr>
            <p:cNvPr id="64" name="Ellipse 63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911209" y="2927858"/>
              <a:ext cx="513702" cy="6157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  <p:pic>
        <p:nvPicPr>
          <p:cNvPr id="27659" name="Imag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651" y="4260850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60" name="Groupe 16"/>
          <p:cNvGrpSpPr>
            <a:grpSpLocks/>
          </p:cNvGrpSpPr>
          <p:nvPr/>
        </p:nvGrpSpPr>
        <p:grpSpPr bwMode="auto">
          <a:xfrm>
            <a:off x="2855689" y="5665788"/>
            <a:ext cx="581025" cy="528637"/>
            <a:chOff x="731520" y="2868614"/>
            <a:chExt cx="773723" cy="704580"/>
          </a:xfrm>
        </p:grpSpPr>
        <p:sp>
          <p:nvSpPr>
            <p:cNvPr id="69" name="Ellipse 68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911209" y="2927858"/>
              <a:ext cx="513702" cy="6157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</a:p>
          </p:txBody>
        </p:sp>
      </p:grpSp>
      <p:pic>
        <p:nvPicPr>
          <p:cNvPr id="27662" name="Image 15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67" y="4384908"/>
            <a:ext cx="9207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63" name="Groupe 13"/>
          <p:cNvGrpSpPr>
            <a:grpSpLocks/>
          </p:cNvGrpSpPr>
          <p:nvPr/>
        </p:nvGrpSpPr>
        <p:grpSpPr bwMode="auto">
          <a:xfrm>
            <a:off x="7428829" y="5558070"/>
            <a:ext cx="581025" cy="528638"/>
            <a:chOff x="731520" y="2868614"/>
            <a:chExt cx="773723" cy="704580"/>
          </a:xfrm>
        </p:grpSpPr>
        <p:sp>
          <p:nvSpPr>
            <p:cNvPr id="74" name="Ellipse 73"/>
            <p:cNvSpPr/>
            <p:nvPr/>
          </p:nvSpPr>
          <p:spPr>
            <a:xfrm>
              <a:off x="731520" y="2868614"/>
              <a:ext cx="773723" cy="704580"/>
            </a:xfrm>
            <a:prstGeom prst="ellipse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911210" y="2927858"/>
              <a:ext cx="513701" cy="6157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</p:grpSp>
      <p:pic>
        <p:nvPicPr>
          <p:cNvPr id="27665" name="Picture 2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39" y="4302125"/>
            <a:ext cx="719137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Graphique 30"/>
          <p:cNvGraphicFramePr/>
          <p:nvPr>
            <p:extLst>
              <p:ext uri="{D42A27DB-BD31-4B8C-83A1-F6EECF244321}">
                <p14:modId xmlns:p14="http://schemas.microsoft.com/office/powerpoint/2010/main" val="4275880523"/>
              </p:ext>
            </p:extLst>
          </p:nvPr>
        </p:nvGraphicFramePr>
        <p:xfrm>
          <a:off x="899592" y="1626396"/>
          <a:ext cx="8136496" cy="270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5" name="Ellipse 24"/>
          <p:cNvSpPr/>
          <p:nvPr/>
        </p:nvSpPr>
        <p:spPr>
          <a:xfrm>
            <a:off x="3841526" y="3920790"/>
            <a:ext cx="4690914" cy="1628030"/>
          </a:xfrm>
          <a:prstGeom prst="ellipse">
            <a:avLst/>
          </a:prstGeom>
          <a:noFill/>
          <a:ln>
            <a:solidFill>
              <a:srgbClr val="FE7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067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096443"/>
            <a:ext cx="8209607" cy="1250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532775" y="5883508"/>
            <a:ext cx="1362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Source : ADEME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359835"/>
            <a:ext cx="5909944" cy="3597974"/>
          </a:xfrm>
          <a:prstGeom prst="rect">
            <a:avLst/>
          </a:prstGeom>
        </p:spPr>
      </p:pic>
      <p:cxnSp>
        <p:nvCxnSpPr>
          <p:cNvPr id="3" name="Connecteur droit 2"/>
          <p:cNvCxnSpPr/>
          <p:nvPr/>
        </p:nvCxnSpPr>
        <p:spPr>
          <a:xfrm>
            <a:off x="5580112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/>
          <p:cNvCxnSpPr/>
          <p:nvPr/>
        </p:nvCxnSpPr>
        <p:spPr>
          <a:xfrm>
            <a:off x="5508104" y="3727987"/>
            <a:ext cx="1661472" cy="0"/>
          </a:xfrm>
          <a:prstGeom prst="line">
            <a:avLst/>
          </a:prstGeom>
          <a:ln w="38100">
            <a:solidFill>
              <a:srgbClr val="005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763688" y="5096139"/>
            <a:ext cx="1661472" cy="0"/>
          </a:xfrm>
          <a:prstGeom prst="line">
            <a:avLst/>
          </a:prstGeom>
          <a:ln w="38100">
            <a:solidFill>
              <a:srgbClr val="005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907704" y="4304051"/>
            <a:ext cx="1445448" cy="0"/>
          </a:xfrm>
          <a:prstGeom prst="line">
            <a:avLst/>
          </a:prstGeom>
          <a:ln w="38100">
            <a:solidFill>
              <a:srgbClr val="005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195736" y="3511963"/>
            <a:ext cx="1445448" cy="0"/>
          </a:xfrm>
          <a:prstGeom prst="line">
            <a:avLst/>
          </a:prstGeom>
          <a:ln w="38100">
            <a:solidFill>
              <a:srgbClr val="005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1"/>
          <p:cNvSpPr>
            <a:spLocks noGrp="1"/>
          </p:cNvSpPr>
          <p:nvPr>
            <p:ph sz="quarter" idx="10"/>
          </p:nvPr>
        </p:nvSpPr>
        <p:spPr>
          <a:xfrm>
            <a:off x="269515" y="1721583"/>
            <a:ext cx="8569325" cy="1214317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fr-FR" altLang="fr-FR"/>
              <a:t>Répartition des usages de l’électricité pour les ménages (moyenne en France)</a:t>
            </a:r>
          </a:p>
          <a:p>
            <a:pPr algn="l"/>
            <a:endParaRPr lang="fr-FR" altLang="fr-FR" sz="800"/>
          </a:p>
        </p:txBody>
      </p:sp>
    </p:spTree>
    <p:extLst>
      <p:ext uri="{BB962C8B-B14F-4D97-AF65-F5344CB8AC3E}">
        <p14:creationId xmlns:p14="http://schemas.microsoft.com/office/powerpoint/2010/main" val="5681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Un réfrigérateur non entretenu, avec 3 mm de givre, entraine :</a:t>
            </a:r>
            <a:endParaRPr lang="fr-FR"/>
          </a:p>
        </p:txBody>
      </p:sp>
      <p:pic>
        <p:nvPicPr>
          <p:cNvPr id="10243" name="Picture 67" descr="C:\Documents and Settings\cedricricci\Bureau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43"/>
          <a:stretch>
            <a:fillRect/>
          </a:stretch>
        </p:blipFill>
        <p:spPr bwMode="auto">
          <a:xfrm>
            <a:off x="6253163" y="2632075"/>
            <a:ext cx="2046287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QLib1"/>
          <p:cNvSpPr txBox="1">
            <a:spLocks noChangeArrowheads="1"/>
          </p:cNvSpPr>
          <p:nvPr/>
        </p:nvSpPr>
        <p:spPr bwMode="auto">
          <a:xfrm>
            <a:off x="1268413" y="2819400"/>
            <a:ext cx="412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1 - Une surconsommation de 10 %</a:t>
            </a:r>
          </a:p>
        </p:txBody>
      </p:sp>
      <p:sp>
        <p:nvSpPr>
          <p:cNvPr id="10245" name="QLib2"/>
          <p:cNvSpPr txBox="1">
            <a:spLocks noChangeArrowheads="1"/>
          </p:cNvSpPr>
          <p:nvPr/>
        </p:nvSpPr>
        <p:spPr bwMode="auto">
          <a:xfrm>
            <a:off x="1268413" y="3459163"/>
            <a:ext cx="412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2 - Une surconsommation de 30 %</a:t>
            </a:r>
          </a:p>
        </p:txBody>
      </p:sp>
      <p:sp>
        <p:nvSpPr>
          <p:cNvPr id="10246" name="QLib3"/>
          <p:cNvSpPr txBox="1">
            <a:spLocks noChangeArrowheads="1"/>
          </p:cNvSpPr>
          <p:nvPr/>
        </p:nvSpPr>
        <p:spPr bwMode="auto">
          <a:xfrm>
            <a:off x="1268413" y="4102100"/>
            <a:ext cx="412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3 - Une surconsommation de 50 %</a:t>
            </a:r>
          </a:p>
        </p:txBody>
      </p:sp>
      <p:sp>
        <p:nvSpPr>
          <p:cNvPr id="10247" name="QLib4"/>
          <p:cNvSpPr txBox="1">
            <a:spLocks noChangeArrowheads="1"/>
          </p:cNvSpPr>
          <p:nvPr/>
        </p:nvSpPr>
        <p:spPr bwMode="auto">
          <a:xfrm>
            <a:off x="1268413" y="4741863"/>
            <a:ext cx="3217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4 - Une économie de 30 %</a:t>
            </a:r>
          </a:p>
        </p:txBody>
      </p:sp>
    </p:spTree>
    <p:extLst>
      <p:ext uri="{BB962C8B-B14F-4D97-AF65-F5344CB8AC3E}">
        <p14:creationId xmlns:p14="http://schemas.microsoft.com/office/powerpoint/2010/main" val="2765014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Un réfrigérateur non entretenu, avec 3 mm de givre, entraine :</a:t>
            </a:r>
            <a:endParaRPr lang="fr-FR"/>
          </a:p>
        </p:txBody>
      </p:sp>
      <p:sp>
        <p:nvSpPr>
          <p:cNvPr id="10244" name="QLib1"/>
          <p:cNvSpPr txBox="1">
            <a:spLocks noChangeArrowheads="1"/>
          </p:cNvSpPr>
          <p:nvPr/>
        </p:nvSpPr>
        <p:spPr bwMode="auto">
          <a:xfrm>
            <a:off x="1268413" y="2819400"/>
            <a:ext cx="412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1 - Une surconsommation de 10 %</a:t>
            </a:r>
          </a:p>
        </p:txBody>
      </p:sp>
      <p:sp>
        <p:nvSpPr>
          <p:cNvPr id="10246" name="QLib3"/>
          <p:cNvSpPr txBox="1">
            <a:spLocks noChangeArrowheads="1"/>
          </p:cNvSpPr>
          <p:nvPr/>
        </p:nvSpPr>
        <p:spPr bwMode="auto">
          <a:xfrm>
            <a:off x="1268413" y="4102100"/>
            <a:ext cx="412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3 - Une surconsommation de 50 %</a:t>
            </a:r>
          </a:p>
        </p:txBody>
      </p:sp>
      <p:sp>
        <p:nvSpPr>
          <p:cNvPr id="10247" name="QLib4"/>
          <p:cNvSpPr txBox="1">
            <a:spLocks noChangeArrowheads="1"/>
          </p:cNvSpPr>
          <p:nvPr/>
        </p:nvSpPr>
        <p:spPr bwMode="auto">
          <a:xfrm>
            <a:off x="1268413" y="4741863"/>
            <a:ext cx="3217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4 - Une économie de 30 %</a:t>
            </a:r>
          </a:p>
        </p:txBody>
      </p:sp>
      <p:sp>
        <p:nvSpPr>
          <p:cNvPr id="9" name="Tx2"/>
          <p:cNvSpPr txBox="1">
            <a:spLocks noChangeArrowheads="1"/>
          </p:cNvSpPr>
          <p:nvPr/>
        </p:nvSpPr>
        <p:spPr bwMode="auto">
          <a:xfrm>
            <a:off x="1268413" y="3444081"/>
            <a:ext cx="4100512" cy="433387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215">
                <a:solidFill>
                  <a:srgbClr val="00519E"/>
                </a:solidFill>
                <a:latin typeface="Calibri" panose="020F0502020204030204" pitchFamily="34" charset="0"/>
              </a:rPr>
              <a:t>2 - Une surconsommation de 30 %</a:t>
            </a:r>
          </a:p>
        </p:txBody>
      </p:sp>
      <p:sp>
        <p:nvSpPr>
          <p:cNvPr id="10" name="ZoneTexte 1"/>
          <p:cNvSpPr txBox="1">
            <a:spLocks noChangeArrowheads="1"/>
          </p:cNvSpPr>
          <p:nvPr/>
        </p:nvSpPr>
        <p:spPr bwMode="auto">
          <a:xfrm>
            <a:off x="5713396" y="2549626"/>
            <a:ext cx="3251092" cy="1830998"/>
          </a:xfrm>
          <a:prstGeom prst="roundRect">
            <a:avLst/>
          </a:prstGeom>
          <a:ln>
            <a:solidFill>
              <a:srgbClr val="FFC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fr-FR" altLang="fr-FR" sz="2031" b="1" i="1">
                <a:solidFill>
                  <a:srgbClr val="FE7400"/>
                </a:solidFill>
                <a:latin typeface="Calibri" panose="020F0502020204030204" pitchFamily="34" charset="0"/>
              </a:rPr>
              <a:t>Au-delà de 3 mm, le givre entraine une surconsommation de 30 % et à 1 cm, cela représente 50 % !</a:t>
            </a:r>
          </a:p>
        </p:txBody>
      </p:sp>
      <p:pic>
        <p:nvPicPr>
          <p:cNvPr id="11" name="Imag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105" y="4632292"/>
            <a:ext cx="2244725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432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Quelle est la température optimale d'un réfrigérateur?</a:t>
            </a:r>
            <a:endParaRPr lang="fr-FR"/>
          </a:p>
        </p:txBody>
      </p:sp>
      <p:pic>
        <p:nvPicPr>
          <p:cNvPr id="16387" name="Picture 2" descr="http://www.tuxboard.com/photos/2011/05/mini-refrigerateur-UD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0" t="8911" r="12921" b="5055"/>
          <a:stretch>
            <a:fillRect/>
          </a:stretch>
        </p:blipFill>
        <p:spPr bwMode="auto">
          <a:xfrm>
            <a:off x="5364088" y="3068960"/>
            <a:ext cx="1824037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QLib1"/>
          <p:cNvSpPr txBox="1">
            <a:spLocks noChangeArrowheads="1"/>
          </p:cNvSpPr>
          <p:nvPr/>
        </p:nvSpPr>
        <p:spPr bwMode="auto">
          <a:xfrm>
            <a:off x="2174800" y="3100710"/>
            <a:ext cx="1609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1 -   	 7°C</a:t>
            </a:r>
          </a:p>
        </p:txBody>
      </p:sp>
      <p:sp>
        <p:nvSpPr>
          <p:cNvPr id="16389" name="QLib2"/>
          <p:cNvSpPr txBox="1">
            <a:spLocks noChangeArrowheads="1"/>
          </p:cNvSpPr>
          <p:nvPr/>
        </p:nvSpPr>
        <p:spPr bwMode="auto">
          <a:xfrm>
            <a:off x="2174800" y="3740472"/>
            <a:ext cx="1609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2 -  	 0°C</a:t>
            </a:r>
          </a:p>
        </p:txBody>
      </p:sp>
      <p:sp>
        <p:nvSpPr>
          <p:cNvPr id="16390" name="QLib3"/>
          <p:cNvSpPr txBox="1">
            <a:spLocks noChangeArrowheads="1"/>
          </p:cNvSpPr>
          <p:nvPr/>
        </p:nvSpPr>
        <p:spPr bwMode="auto">
          <a:xfrm>
            <a:off x="2174800" y="4381822"/>
            <a:ext cx="1539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3 -   	2°C</a:t>
            </a:r>
          </a:p>
        </p:txBody>
      </p:sp>
      <p:sp>
        <p:nvSpPr>
          <p:cNvPr id="16391" name="QLib4"/>
          <p:cNvSpPr txBox="1">
            <a:spLocks noChangeArrowheads="1"/>
          </p:cNvSpPr>
          <p:nvPr/>
        </p:nvSpPr>
        <p:spPr bwMode="auto">
          <a:xfrm>
            <a:off x="2174800" y="5023172"/>
            <a:ext cx="1539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4 -   	4°C</a:t>
            </a:r>
          </a:p>
        </p:txBody>
      </p:sp>
    </p:spTree>
    <p:extLst>
      <p:ext uri="{BB962C8B-B14F-4D97-AF65-F5344CB8AC3E}">
        <p14:creationId xmlns:p14="http://schemas.microsoft.com/office/powerpoint/2010/main" val="51203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Quelle est la température optimale d'un réfrigérateur?</a:t>
            </a:r>
            <a:endParaRPr lang="fr-FR"/>
          </a:p>
        </p:txBody>
      </p:sp>
      <p:sp>
        <p:nvSpPr>
          <p:cNvPr id="16388" name="QLib1"/>
          <p:cNvSpPr txBox="1">
            <a:spLocks noChangeArrowheads="1"/>
          </p:cNvSpPr>
          <p:nvPr/>
        </p:nvSpPr>
        <p:spPr bwMode="auto">
          <a:xfrm>
            <a:off x="2174800" y="3100710"/>
            <a:ext cx="1609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1 -   	 7°C</a:t>
            </a:r>
          </a:p>
        </p:txBody>
      </p:sp>
      <p:sp>
        <p:nvSpPr>
          <p:cNvPr id="16389" name="QLib2"/>
          <p:cNvSpPr txBox="1">
            <a:spLocks noChangeArrowheads="1"/>
          </p:cNvSpPr>
          <p:nvPr/>
        </p:nvSpPr>
        <p:spPr bwMode="auto">
          <a:xfrm>
            <a:off x="2174800" y="3740472"/>
            <a:ext cx="1609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2 -  	 0°C</a:t>
            </a:r>
          </a:p>
        </p:txBody>
      </p:sp>
      <p:sp>
        <p:nvSpPr>
          <p:cNvPr id="16390" name="QLib3"/>
          <p:cNvSpPr txBox="1">
            <a:spLocks noChangeArrowheads="1"/>
          </p:cNvSpPr>
          <p:nvPr/>
        </p:nvSpPr>
        <p:spPr bwMode="auto">
          <a:xfrm>
            <a:off x="2174800" y="4381822"/>
            <a:ext cx="1539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</a:rPr>
              <a:t>3 -   	2°C</a:t>
            </a:r>
          </a:p>
        </p:txBody>
      </p:sp>
      <p:sp>
        <p:nvSpPr>
          <p:cNvPr id="9" name="Tx4"/>
          <p:cNvSpPr txBox="1">
            <a:spLocks noChangeArrowheads="1"/>
          </p:cNvSpPr>
          <p:nvPr/>
        </p:nvSpPr>
        <p:spPr bwMode="auto">
          <a:xfrm>
            <a:off x="2174800" y="4993329"/>
            <a:ext cx="1534394" cy="490134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585">
                <a:solidFill>
                  <a:srgbClr val="00519E"/>
                </a:solidFill>
                <a:latin typeface="Calibri" panose="020F0502020204030204" pitchFamily="34" charset="0"/>
              </a:rPr>
              <a:t>4 -       4°C</a:t>
            </a:r>
          </a:p>
        </p:txBody>
      </p:sp>
      <p:sp>
        <p:nvSpPr>
          <p:cNvPr id="10" name="Tx1"/>
          <p:cNvSpPr txBox="1">
            <a:spLocks noChangeArrowheads="1"/>
          </p:cNvSpPr>
          <p:nvPr/>
        </p:nvSpPr>
        <p:spPr bwMode="auto">
          <a:xfrm>
            <a:off x="4910138" y="3559175"/>
            <a:ext cx="3522662" cy="1233529"/>
          </a:xfrm>
          <a:prstGeom prst="roundRect">
            <a:avLst/>
          </a:prstGeom>
          <a:ln>
            <a:solidFill>
              <a:srgbClr val="FFC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fr-FR" altLang="fr-FR" sz="2215" b="1" i="1">
                <a:solidFill>
                  <a:srgbClr val="FE7400"/>
                </a:solidFill>
                <a:latin typeface="Calibri" panose="020F0502020204030204" pitchFamily="34" charset="0"/>
              </a:rPr>
              <a:t>Chaque degré en moins est inutile et consomme 5 % d’énergie en plus</a:t>
            </a:r>
          </a:p>
        </p:txBody>
      </p:sp>
    </p:spTree>
    <p:extLst>
      <p:ext uri="{BB962C8B-B14F-4D97-AF65-F5344CB8AC3E}">
        <p14:creationId xmlns:p14="http://schemas.microsoft.com/office/powerpoint/2010/main" val="2580869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096443"/>
            <a:ext cx="8209607" cy="1025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Les appareils de froid</a:t>
            </a:r>
          </a:p>
          <a:p>
            <a:pPr indent="0"/>
            <a:endParaRPr lang="fr-FR"/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fr-FR" altLang="fr-FR" sz="1600">
                <a:solidFill>
                  <a:srgbClr val="00519E"/>
                </a:solidFill>
                <a:latin typeface="+mn-lt"/>
              </a:rPr>
              <a:t>Placer si possible les appareils loin d’une source de chaleur ;</a:t>
            </a:r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fr-FR" altLang="fr-FR" sz="1600">
              <a:solidFill>
                <a:srgbClr val="00519E"/>
              </a:solidFill>
              <a:latin typeface="+mn-lt"/>
            </a:endParaRPr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fr-FR" altLang="fr-FR" sz="1600">
                <a:solidFill>
                  <a:srgbClr val="00519E"/>
                </a:solidFill>
                <a:latin typeface="+mn-lt"/>
              </a:rPr>
              <a:t>Ne pas mettre de plats chaud dedans ;</a:t>
            </a:r>
          </a:p>
          <a:p>
            <a:pPr marL="324000">
              <a:lnSpc>
                <a:spcPct val="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fr-FR" altLang="fr-FR" sz="1600">
              <a:solidFill>
                <a:srgbClr val="00519E"/>
              </a:solidFill>
              <a:latin typeface="+mn-lt"/>
            </a:endParaRPr>
          </a:p>
          <a:p>
            <a:pPr marL="324000">
              <a:lnSpc>
                <a:spcPct val="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fr-FR" altLang="fr-FR" sz="1600">
              <a:solidFill>
                <a:srgbClr val="00519E"/>
              </a:solidFill>
              <a:latin typeface="+mn-lt"/>
            </a:endParaRPr>
          </a:p>
          <a:p>
            <a:pPr marL="324000">
              <a:lnSpc>
                <a:spcPct val="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fr-FR" altLang="fr-FR" sz="1600">
              <a:solidFill>
                <a:srgbClr val="00519E"/>
              </a:solidFill>
              <a:latin typeface="+mn-lt"/>
            </a:endParaRPr>
          </a:p>
          <a:p>
            <a:pPr marL="324000">
              <a:lnSpc>
                <a:spcPct val="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fr-FR" altLang="fr-FR" sz="1600">
              <a:solidFill>
                <a:srgbClr val="00519E"/>
              </a:solidFill>
              <a:latin typeface="+mn-lt"/>
            </a:endParaRPr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fr-FR" altLang="fr-FR" sz="1600">
                <a:latin typeface="+mn-lt"/>
              </a:rPr>
              <a:t>Dégivrer régulièrement </a:t>
            </a:r>
            <a:r>
              <a:rPr lang="fr-FR" altLang="fr-FR" sz="1600">
                <a:solidFill>
                  <a:srgbClr val="00519E"/>
                </a:solidFill>
                <a:latin typeface="+mn-lt"/>
              </a:rPr>
              <a:t>;</a:t>
            </a:r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fr-FR" altLang="fr-FR" sz="1600">
              <a:solidFill>
                <a:srgbClr val="00519E"/>
              </a:solidFill>
              <a:latin typeface="+mn-lt"/>
            </a:endParaRPr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fr-FR" altLang="fr-FR" sz="1600">
                <a:solidFill>
                  <a:srgbClr val="00519E"/>
                </a:solidFill>
                <a:latin typeface="+mn-lt"/>
              </a:rPr>
              <a:t>Utiliser un thermomètre pour ajuster la bonne T°C : </a:t>
            </a:r>
            <a:r>
              <a:rPr lang="fr-FR" altLang="fr-FR" sz="1600">
                <a:solidFill>
                  <a:srgbClr val="FE7400"/>
                </a:solidFill>
                <a:latin typeface="+mn-lt"/>
              </a:rPr>
              <a:t>+4°C pour le réfrigérateur et -18°C pour le congélateur, pas moins !</a:t>
            </a:r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fr-FR" altLang="fr-FR" sz="1600">
              <a:solidFill>
                <a:srgbClr val="00519E"/>
              </a:solidFill>
              <a:latin typeface="+mn-lt"/>
            </a:endParaRPr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fr-FR" altLang="fr-FR" sz="1600">
                <a:solidFill>
                  <a:srgbClr val="00519E"/>
                </a:solidFill>
                <a:latin typeface="+mn-lt"/>
              </a:rPr>
              <a:t>Ne pas le coller au mur ;</a:t>
            </a:r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fr-FR" altLang="fr-FR" sz="1600">
              <a:solidFill>
                <a:srgbClr val="00519E"/>
              </a:solidFill>
              <a:latin typeface="+mn-lt"/>
            </a:endParaRPr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fr-FR" altLang="fr-FR" sz="1600">
                <a:latin typeface="+mn-lt"/>
              </a:rPr>
              <a:t>Dépoussiérer la grille arrière </a:t>
            </a:r>
            <a:r>
              <a:rPr lang="fr-FR" altLang="fr-FR" sz="1600">
                <a:solidFill>
                  <a:srgbClr val="00519E"/>
                </a:solidFill>
                <a:latin typeface="+mn-lt"/>
              </a:rPr>
              <a:t>;</a:t>
            </a:r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fr-FR" altLang="fr-FR" sz="1600">
              <a:solidFill>
                <a:srgbClr val="00519E"/>
              </a:solidFill>
              <a:latin typeface="+mn-lt"/>
            </a:endParaRPr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fr-FR" altLang="fr-FR" sz="1600">
                <a:solidFill>
                  <a:srgbClr val="00519E"/>
                </a:solidFill>
                <a:latin typeface="+mn-lt"/>
              </a:rPr>
              <a:t>Vérifier l’état des joints de fermeture ;</a:t>
            </a:r>
          </a:p>
          <a:p>
            <a:pPr>
              <a:lnSpc>
                <a:spcPct val="50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endParaRPr lang="fr-FR" altLang="fr-FR" sz="1600">
              <a:solidFill>
                <a:srgbClr val="00519E"/>
              </a:solidFill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fr-FR" sz="1600">
                <a:solidFill>
                  <a:srgbClr val="00519E"/>
                </a:solidFill>
                <a:latin typeface="+mn-lt"/>
              </a:rPr>
              <a:t>Adapter la taille des équipements aux besoins réels : </a:t>
            </a:r>
            <a:r>
              <a:rPr lang="fr-FR" sz="1600">
                <a:solidFill>
                  <a:srgbClr val="FE7400"/>
                </a:solidFill>
                <a:latin typeface="+mn-lt"/>
              </a:rPr>
              <a:t>100 L pour une personne, et 50 L par personne supplémentaire.</a:t>
            </a:r>
            <a:endParaRPr lang="fr-FR" altLang="fr-FR" sz="1600">
              <a:solidFill>
                <a:srgbClr val="FE7400"/>
              </a:solidFill>
              <a:latin typeface="+mn-lt"/>
            </a:endParaRPr>
          </a:p>
          <a:p>
            <a:pPr lvl="1">
              <a:buNone/>
              <a:defRPr/>
            </a:pPr>
            <a:endParaRPr lang="fr-FR" altLang="fr-FR" b="1">
              <a:solidFill>
                <a:srgbClr val="F39700"/>
              </a:solidFill>
            </a:endParaRPr>
          </a:p>
          <a:p>
            <a:pPr indent="0"/>
            <a:endParaRPr lang="fr-F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3" r="22166"/>
          <a:stretch>
            <a:fillRect/>
          </a:stretch>
        </p:blipFill>
        <p:spPr bwMode="auto">
          <a:xfrm>
            <a:off x="7470206" y="1687462"/>
            <a:ext cx="637156" cy="1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69" y="2101414"/>
            <a:ext cx="564978" cy="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5" r="12814"/>
          <a:stretch>
            <a:fillRect/>
          </a:stretch>
        </p:blipFill>
        <p:spPr bwMode="auto">
          <a:xfrm>
            <a:off x="8094932" y="2093598"/>
            <a:ext cx="919645" cy="102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62" y="2420888"/>
            <a:ext cx="694400" cy="69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576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096443"/>
            <a:ext cx="8209607" cy="1025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Les appareils de lavage</a:t>
            </a:r>
          </a:p>
          <a:p>
            <a:pPr indent="0"/>
            <a:endParaRPr lang="fr-FR"/>
          </a:p>
          <a:p>
            <a:pPr lvl="1">
              <a:buNone/>
              <a:defRPr/>
            </a:pPr>
            <a:endParaRPr lang="fr-FR" altLang="fr-FR" b="1">
              <a:solidFill>
                <a:srgbClr val="F39700"/>
              </a:solidFill>
            </a:endParaRPr>
          </a:p>
          <a:p>
            <a:pPr indent="0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3" y="2348880"/>
            <a:ext cx="3024758" cy="2629588"/>
          </a:xfrm>
          <a:prstGeom prst="rect">
            <a:avLst/>
          </a:prstGeom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3491880" y="2233228"/>
            <a:ext cx="5324570" cy="3744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altLang="fr-FR" sz="1600">
                <a:solidFill>
                  <a:srgbClr val="00519E"/>
                </a:solidFill>
                <a:latin typeface="+mn-lt"/>
              </a:rPr>
              <a:t>Bon remplissage : </a:t>
            </a:r>
            <a:r>
              <a:rPr lang="fr-FR" altLang="fr-FR" sz="1600">
                <a:solidFill>
                  <a:srgbClr val="FE7400"/>
                </a:solidFill>
                <a:latin typeface="+mn-lt"/>
              </a:rPr>
              <a:t>une machine pleine consomme moins que deux demi charges ;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altLang="fr-FR" sz="900">
              <a:solidFill>
                <a:srgbClr val="FE7400"/>
              </a:solidFill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altLang="fr-FR" sz="1600">
                <a:solidFill>
                  <a:srgbClr val="00519E"/>
                </a:solidFill>
                <a:latin typeface="+mn-lt"/>
              </a:rPr>
              <a:t>T°C de l’eau : utiliser le plus souvent </a:t>
            </a:r>
            <a:r>
              <a:rPr lang="fr-FR" altLang="fr-FR" sz="1600">
                <a:solidFill>
                  <a:srgbClr val="FE7400"/>
                </a:solidFill>
                <a:latin typeface="+mn-lt"/>
              </a:rPr>
              <a:t>les cycles courts à basse température </a:t>
            </a:r>
            <a:r>
              <a:rPr lang="fr-FR" altLang="fr-FR" sz="1600">
                <a:solidFill>
                  <a:srgbClr val="00519E"/>
                </a:solidFill>
                <a:latin typeface="+mn-lt"/>
              </a:rPr>
              <a:t>;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altLang="fr-FR" sz="900">
              <a:solidFill>
                <a:srgbClr val="00519E"/>
              </a:solidFill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altLang="fr-FR" sz="1600">
                <a:solidFill>
                  <a:srgbClr val="00519E"/>
                </a:solidFill>
                <a:latin typeface="+mn-lt"/>
              </a:rPr>
              <a:t>Privilégier le fonctionnement en heures creuses ;</a:t>
            </a:r>
          </a:p>
          <a:p>
            <a:pPr indent="0"/>
            <a:endParaRPr lang="fr-FR" altLang="fr-FR" sz="900">
              <a:solidFill>
                <a:srgbClr val="00519E"/>
              </a:solidFill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altLang="fr-FR" sz="1600">
                <a:solidFill>
                  <a:srgbClr val="00519E"/>
                </a:solidFill>
                <a:latin typeface="+mn-lt"/>
              </a:rPr>
              <a:t>Éviter l’utilisation du sèche-linge (gourmand en électricité) ;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altLang="fr-FR" sz="900">
              <a:solidFill>
                <a:srgbClr val="00519E"/>
              </a:solidFill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altLang="fr-FR" sz="1600">
                <a:solidFill>
                  <a:srgbClr val="00519E"/>
                </a:solidFill>
                <a:latin typeface="+mn-lt"/>
              </a:rPr>
              <a:t>Entretenir régulièrement les appareils :</a:t>
            </a:r>
            <a:r>
              <a:rPr lang="fr-FR" altLang="fr-FR" sz="1600">
                <a:solidFill>
                  <a:srgbClr val="FE7400"/>
                </a:solidFill>
                <a:latin typeface="+mn-lt"/>
              </a:rPr>
              <a:t> nettoyer les filtres et détartrer les machines avec du vinaigre blanc.</a:t>
            </a:r>
          </a:p>
          <a:p>
            <a:pPr indent="0"/>
            <a:endParaRPr lang="fr-FR"/>
          </a:p>
          <a:p>
            <a:pPr lvl="1">
              <a:buNone/>
              <a:defRPr/>
            </a:pPr>
            <a:endParaRPr lang="fr-FR" altLang="fr-FR" b="1">
              <a:solidFill>
                <a:srgbClr val="F39700"/>
              </a:solidFill>
            </a:endParaRPr>
          </a:p>
          <a:p>
            <a:pPr indent="0"/>
            <a:endParaRPr lang="fr-FR"/>
          </a:p>
        </p:txBody>
      </p:sp>
      <p:sp>
        <p:nvSpPr>
          <p:cNvPr id="11" name="Tx4"/>
          <p:cNvSpPr txBox="1">
            <a:spLocks noChangeArrowheads="1"/>
          </p:cNvSpPr>
          <p:nvPr/>
        </p:nvSpPr>
        <p:spPr bwMode="auto">
          <a:xfrm>
            <a:off x="611560" y="4599650"/>
            <a:ext cx="2443162" cy="1359237"/>
          </a:xfrm>
          <a:prstGeom prst="roundRect">
            <a:avLst/>
          </a:prstGeom>
          <a:ln>
            <a:solidFill>
              <a:srgbClr val="FFC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fr-FR" altLang="fr-FR" sz="1846" b="1" i="1">
                <a:solidFill>
                  <a:srgbClr val="FE7400"/>
                </a:solidFill>
                <a:latin typeface="Calibri" panose="020F0502020204030204" pitchFamily="34" charset="0"/>
              </a:rPr>
              <a:t>Un cycle à 90 °C consomme 3 fois plus d’énergie qu’un lavage à 30 °C.</a:t>
            </a:r>
          </a:p>
        </p:txBody>
      </p:sp>
    </p:spTree>
    <p:extLst>
      <p:ext uri="{BB962C8B-B14F-4D97-AF65-F5344CB8AC3E}">
        <p14:creationId xmlns:p14="http://schemas.microsoft.com/office/powerpoint/2010/main" val="380322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Pourquoi consommer moins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>
          <a:xfrm>
            <a:off x="250825" y="1916113"/>
            <a:ext cx="6337399" cy="223296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fr-FR" sz="2000"/>
              <a:t>Les réserves d’énergies sont limités et inégalement réparties ;</a:t>
            </a:r>
          </a:p>
          <a:p>
            <a:pPr>
              <a:buFont typeface="Arial" charset="0"/>
              <a:buChar char="•"/>
            </a:pPr>
            <a:endParaRPr lang="fr-FR" sz="2000"/>
          </a:p>
          <a:p>
            <a:pPr>
              <a:buFont typeface="Arial" charset="0"/>
              <a:buChar char="•"/>
            </a:pPr>
            <a:r>
              <a:rPr lang="fr-FR" sz="2000"/>
              <a:t>Limiter le changement climatique ;</a:t>
            </a:r>
          </a:p>
          <a:p>
            <a:pPr>
              <a:buFont typeface="Arial" charset="0"/>
              <a:buChar char="•"/>
            </a:pPr>
            <a:endParaRPr lang="fr-FR" sz="2000"/>
          </a:p>
          <a:p>
            <a:pPr>
              <a:buFont typeface="Arial" charset="0"/>
              <a:buChar char="•"/>
            </a:pPr>
            <a:r>
              <a:rPr lang="fr-FR" sz="2000"/>
              <a:t>Les prix de l’énergie augmentent</a:t>
            </a:r>
          </a:p>
          <a:p>
            <a:pPr>
              <a:buFont typeface="Arial" charset="0"/>
              <a:buChar char="•"/>
            </a:pPr>
            <a:endParaRPr lang="fr-FR"/>
          </a:p>
          <a:p>
            <a:pPr>
              <a:buFont typeface="Arial" charset="0"/>
              <a:buChar char="•"/>
            </a:pPr>
            <a:endParaRPr lang="fr-FR"/>
          </a:p>
          <a:p>
            <a:pPr>
              <a:buFont typeface="Arial" charset="0"/>
              <a:buChar char="•"/>
            </a:pP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09" y="1568946"/>
            <a:ext cx="1436687" cy="1436687"/>
          </a:xfrm>
          <a:prstGeom prst="rect">
            <a:avLst/>
          </a:prstGeom>
          <a:noFill/>
          <a:ln w="28575">
            <a:solidFill>
              <a:srgbClr val="F37C1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09" y="3501008"/>
            <a:ext cx="1335088" cy="1595437"/>
          </a:xfrm>
          <a:prstGeom prst="rect">
            <a:avLst/>
          </a:prstGeom>
          <a:noFill/>
          <a:ln w="28575">
            <a:solidFill>
              <a:srgbClr val="F37C1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979712" y="4655663"/>
            <a:ext cx="3611962" cy="102155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FE7400"/>
                </a:solidFill>
              </a:rPr>
              <a:t>Les énergies renouvelables ne représentent que </a:t>
            </a:r>
            <a:r>
              <a:rPr lang="fr-FR" b="1">
                <a:solidFill>
                  <a:srgbClr val="FE7400"/>
                </a:solidFill>
              </a:rPr>
              <a:t>14 %</a:t>
            </a:r>
            <a:r>
              <a:rPr lang="fr-FR">
                <a:solidFill>
                  <a:srgbClr val="FE7400"/>
                </a:solidFill>
              </a:rPr>
              <a:t> du bouquet énergétique français.</a:t>
            </a:r>
            <a:endParaRPr lang="fr-FR" b="1">
              <a:solidFill>
                <a:srgbClr val="FE7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557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096443"/>
            <a:ext cx="8209607" cy="5212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Les étiquettes énergie : bien choisir son équipement</a:t>
            </a:r>
            <a:endParaRPr lang="fr-FR" altLang="fr-FR" sz="1600">
              <a:solidFill>
                <a:srgbClr val="FE7400"/>
              </a:solidFill>
              <a:latin typeface="+mn-lt"/>
            </a:endParaRPr>
          </a:p>
          <a:p>
            <a:pPr lvl="1">
              <a:buNone/>
              <a:defRPr/>
            </a:pPr>
            <a:endParaRPr lang="fr-FR" altLang="fr-FR" b="1">
              <a:solidFill>
                <a:srgbClr val="F39700"/>
              </a:solidFill>
            </a:endParaRPr>
          </a:p>
          <a:p>
            <a:pPr indent="0"/>
            <a:endParaRPr lang="fr-FR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684862" y="2276475"/>
            <a:ext cx="1638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>
                <a:solidFill>
                  <a:srgbClr val="00519E"/>
                </a:solidFill>
              </a:rPr>
              <a:t>Lave linge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868144" y="2276475"/>
            <a:ext cx="1638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>
                <a:solidFill>
                  <a:srgbClr val="00519E"/>
                </a:solidFill>
              </a:rPr>
              <a:t>Lave vaisselle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09"/>
          <a:stretch>
            <a:fillRect/>
          </a:stretch>
        </p:blipFill>
        <p:spPr bwMode="auto">
          <a:xfrm>
            <a:off x="5291963" y="2726046"/>
            <a:ext cx="305435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5679313" y="5402078"/>
            <a:ext cx="2667000" cy="717503"/>
          </a:xfrm>
          <a:prstGeom prst="roundRect">
            <a:avLst/>
          </a:prstGeom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0000" tIns="46800" rIns="90000" bIns="46800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>
                <a:solidFill>
                  <a:srgbClr val="FE7400"/>
                </a:solidFill>
              </a:rPr>
              <a:t>Affichage de l’étiquette énergie obligatoire</a:t>
            </a:r>
          </a:p>
        </p:txBody>
      </p:sp>
      <p:pic>
        <p:nvPicPr>
          <p:cNvPr id="16" name="Picture 2" descr="http://www.gpso-energie.fr/sites/default/files/03%20Etiquette%20energie%20lave-linge%20explicati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1" y="2710663"/>
            <a:ext cx="4169472" cy="360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462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096443"/>
            <a:ext cx="8209607" cy="5140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Multimédia et informatique</a:t>
            </a:r>
          </a:p>
          <a:p>
            <a:pPr indent="0"/>
            <a:endParaRPr lang="fr-FR"/>
          </a:p>
          <a:p>
            <a:pPr indent="0"/>
            <a:endParaRPr lang="fr-FR" sz="1800">
              <a:solidFill>
                <a:srgbClr val="00519E"/>
              </a:solidFill>
              <a:latin typeface="+mn-lt"/>
            </a:endParaRPr>
          </a:p>
          <a:p>
            <a:pPr indent="0"/>
            <a:endParaRPr lang="fr-FR" sz="1800">
              <a:solidFill>
                <a:srgbClr val="00519E"/>
              </a:solidFill>
              <a:latin typeface="+mn-lt"/>
            </a:endParaRPr>
          </a:p>
          <a:p>
            <a:pPr indent="0"/>
            <a:endParaRPr lang="fr-FR"/>
          </a:p>
        </p:txBody>
      </p:sp>
      <p:graphicFrame>
        <p:nvGraphicFramePr>
          <p:cNvPr id="5" name="Graphique 4"/>
          <p:cNvGraphicFramePr/>
          <p:nvPr>
            <p:extLst>
              <p:ext uri="{D42A27DB-BD31-4B8C-83A1-F6EECF244321}">
                <p14:modId xmlns:p14="http://schemas.microsoft.com/office/powerpoint/2010/main" val="868693273"/>
              </p:ext>
            </p:extLst>
          </p:nvPr>
        </p:nvGraphicFramePr>
        <p:xfrm>
          <a:off x="1720227" y="2279303"/>
          <a:ext cx="5832648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83641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096443"/>
            <a:ext cx="8209607" cy="5140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Multimédia et informatique</a:t>
            </a:r>
          </a:p>
          <a:p>
            <a:pPr indent="0"/>
            <a:endParaRPr lang="fr-FR"/>
          </a:p>
          <a:p>
            <a:pPr indent="0"/>
            <a:endParaRPr lang="fr-FR" sz="1800">
              <a:solidFill>
                <a:srgbClr val="00519E"/>
              </a:solidFill>
              <a:latin typeface="+mn-lt"/>
            </a:endParaRPr>
          </a:p>
          <a:p>
            <a:pPr indent="0"/>
            <a:endParaRPr lang="fr-FR" sz="1800">
              <a:solidFill>
                <a:srgbClr val="00519E"/>
              </a:solidFill>
              <a:latin typeface="+mn-lt"/>
            </a:endParaRPr>
          </a:p>
          <a:p>
            <a:pPr indent="0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060848"/>
            <a:ext cx="3987947" cy="4025148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187624" y="5373216"/>
            <a:ext cx="1364673" cy="411036"/>
          </a:xfrm>
          <a:prstGeom prst="roundRect">
            <a:avLst/>
          </a:prstGeom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0000" tIns="46800" rIns="90000" bIns="46800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>
                <a:solidFill>
                  <a:srgbClr val="FE7400"/>
                </a:solidFill>
              </a:rPr>
              <a:t>60 € / an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485180" y="2984391"/>
            <a:ext cx="1276172" cy="411036"/>
          </a:xfrm>
          <a:prstGeom prst="roundRect">
            <a:avLst/>
          </a:prstGeom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0000" tIns="46800" rIns="90000" bIns="46800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>
                <a:solidFill>
                  <a:srgbClr val="FE7400"/>
                </a:solidFill>
              </a:rPr>
              <a:t>100 € / an</a:t>
            </a:r>
          </a:p>
        </p:txBody>
      </p:sp>
    </p:spTree>
    <p:extLst>
      <p:ext uri="{BB962C8B-B14F-4D97-AF65-F5344CB8AC3E}">
        <p14:creationId xmlns:p14="http://schemas.microsoft.com/office/powerpoint/2010/main" val="782655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930" y="1268760"/>
            <a:ext cx="3725484" cy="2966687"/>
          </a:xfrm>
          <a:prstGeom prst="rect">
            <a:avLst/>
          </a:prstGeom>
        </p:spPr>
      </p:pic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9" y="1096443"/>
            <a:ext cx="5840452" cy="5140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Multimédia et informatique</a:t>
            </a:r>
          </a:p>
          <a:p>
            <a:pPr indent="0"/>
            <a:endParaRPr lang="fr-FR"/>
          </a:p>
          <a:p>
            <a:pPr indent="0"/>
            <a:r>
              <a:rPr lang="fr-FR" sz="1800">
                <a:solidFill>
                  <a:srgbClr val="00519E"/>
                </a:solidFill>
                <a:latin typeface="+mn-lt"/>
              </a:rPr>
              <a:t>Les bons réflexes : </a:t>
            </a:r>
          </a:p>
          <a:p>
            <a:pPr indent="0"/>
            <a:endParaRPr lang="fr-FR" sz="1800">
              <a:solidFill>
                <a:srgbClr val="00519E"/>
              </a:solidFill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fr-FR" sz="1800">
                <a:solidFill>
                  <a:srgbClr val="00519E"/>
                </a:solidFill>
                <a:latin typeface="+mn-lt"/>
              </a:rPr>
              <a:t>Eteindre l’écran ;</a:t>
            </a:r>
          </a:p>
          <a:p>
            <a:pPr indent="0"/>
            <a:endParaRPr lang="fr-FR" sz="1800">
              <a:solidFill>
                <a:srgbClr val="00519E"/>
              </a:solidFill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fr-FR" sz="1800">
                <a:solidFill>
                  <a:srgbClr val="FE7400"/>
                </a:solidFill>
                <a:latin typeface="+mn-lt"/>
              </a:rPr>
              <a:t>Utiliser des multiprises ;</a:t>
            </a:r>
          </a:p>
          <a:p>
            <a:pPr marL="285750" indent="-285750">
              <a:buFontTx/>
              <a:buChar char="-"/>
            </a:pPr>
            <a:endParaRPr lang="fr-FR" sz="1800">
              <a:solidFill>
                <a:srgbClr val="00519E"/>
              </a:solidFill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fr-FR" sz="1800">
                <a:solidFill>
                  <a:srgbClr val="00519E"/>
                </a:solidFill>
                <a:latin typeface="+mn-lt"/>
              </a:rPr>
              <a:t>Préférer les appareils multifonction à une multitudes d’équipements ;</a:t>
            </a:r>
          </a:p>
          <a:p>
            <a:pPr marL="285750" indent="-285750">
              <a:buFontTx/>
              <a:buChar char="-"/>
            </a:pPr>
            <a:endParaRPr lang="fr-FR" sz="1800">
              <a:solidFill>
                <a:srgbClr val="00519E"/>
              </a:solidFill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fr-FR" sz="1800">
                <a:solidFill>
                  <a:srgbClr val="FE7400"/>
                </a:solidFill>
                <a:latin typeface="+mn-lt"/>
              </a:rPr>
              <a:t>Utiliser un programmateur ;</a:t>
            </a:r>
          </a:p>
          <a:p>
            <a:pPr indent="0"/>
            <a:endParaRPr lang="fr-FR" sz="1800">
              <a:solidFill>
                <a:srgbClr val="00519E"/>
              </a:solidFill>
              <a:latin typeface="+mn-lt"/>
            </a:endParaRPr>
          </a:p>
          <a:p>
            <a:pPr indent="0"/>
            <a:r>
              <a:rPr lang="fr-FR" sz="1800">
                <a:solidFill>
                  <a:srgbClr val="00519E"/>
                </a:solidFill>
                <a:latin typeface="+mn-lt"/>
              </a:rPr>
              <a:t>- Un ordinateur portable consomme 50% à 80% de moins qu’un ordinateur fixe.</a:t>
            </a:r>
          </a:p>
          <a:p>
            <a:pPr indent="0"/>
            <a:endParaRPr lang="fr-FR" sz="1800">
              <a:solidFill>
                <a:srgbClr val="00519E"/>
              </a:solidFill>
              <a:latin typeface="+mn-lt"/>
            </a:endParaRPr>
          </a:p>
          <a:p>
            <a:pPr indent="0"/>
            <a:endParaRPr lang="fr-FR" sz="1800">
              <a:solidFill>
                <a:srgbClr val="00519E"/>
              </a:solidFill>
              <a:latin typeface="+mn-lt"/>
            </a:endParaRPr>
          </a:p>
          <a:p>
            <a:pPr indent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272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096443"/>
            <a:ext cx="8209607" cy="4996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Halte aux veilles !</a:t>
            </a:r>
          </a:p>
          <a:p>
            <a:pPr indent="0"/>
            <a:endParaRPr lang="fr-FR"/>
          </a:p>
          <a:p>
            <a:pPr indent="0"/>
            <a:endParaRPr lang="fr-FR"/>
          </a:p>
          <a:p>
            <a:pPr indent="0"/>
            <a:r>
              <a:rPr lang="fr-FR" sz="2000">
                <a:solidFill>
                  <a:srgbClr val="00519E"/>
                </a:solidFill>
                <a:latin typeface="+mn-lt"/>
              </a:rPr>
              <a:t>15 à 50 équipements par foyer </a:t>
            </a:r>
          </a:p>
          <a:p>
            <a:pPr indent="0"/>
            <a:endParaRPr lang="fr-FR" sz="2000">
              <a:solidFill>
                <a:srgbClr val="00519E"/>
              </a:solidFill>
              <a:latin typeface="+mn-lt"/>
            </a:endParaRPr>
          </a:p>
          <a:p>
            <a:pPr indent="0"/>
            <a:r>
              <a:rPr lang="fr-FR" sz="2000">
                <a:solidFill>
                  <a:srgbClr val="00519E"/>
                </a:solidFill>
                <a:latin typeface="+mn-lt"/>
              </a:rPr>
              <a:t>	Puissance totale &gt; 50 W</a:t>
            </a:r>
          </a:p>
          <a:p>
            <a:pPr indent="0"/>
            <a:endParaRPr lang="fr-FR" sz="2000">
              <a:solidFill>
                <a:srgbClr val="00519E"/>
              </a:solidFill>
              <a:latin typeface="+mn-lt"/>
            </a:endParaRPr>
          </a:p>
          <a:p>
            <a:pPr indent="0"/>
            <a:r>
              <a:rPr lang="fr-FR" sz="2000">
                <a:solidFill>
                  <a:srgbClr val="00519E"/>
                </a:solidFill>
                <a:latin typeface="+mn-lt"/>
              </a:rPr>
              <a:t>		</a:t>
            </a:r>
            <a:r>
              <a:rPr lang="fr-FR" sz="2000">
                <a:solidFill>
                  <a:srgbClr val="FE7400"/>
                </a:solidFill>
                <a:latin typeface="+mn-lt"/>
              </a:rPr>
              <a:t>Coût annuel de 60 à 100 €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074" y="1968959"/>
            <a:ext cx="2955599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65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096443"/>
            <a:ext cx="8209607" cy="1025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En pratique : la box internet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95" y="2121910"/>
            <a:ext cx="7380312" cy="415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92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>
          <a:xfrm>
            <a:off x="250825" y="1916113"/>
            <a:ext cx="8785671" cy="4392612"/>
          </a:xfrm>
        </p:spPr>
        <p:txBody>
          <a:bodyPr/>
          <a:lstStyle/>
          <a:p>
            <a:r>
              <a:rPr lang="fr-FR" altLang="fr-FR"/>
              <a:t>Combien de réacteur(s) nucléaire(s) pourrait-on fermer si tous les français coupaient leurs veilles ?</a:t>
            </a:r>
            <a:endParaRPr lang="fr-FR"/>
          </a:p>
        </p:txBody>
      </p:sp>
      <p:sp>
        <p:nvSpPr>
          <p:cNvPr id="14339" name="QLib1"/>
          <p:cNvSpPr txBox="1">
            <a:spLocks noChangeArrowheads="1"/>
          </p:cNvSpPr>
          <p:nvPr/>
        </p:nvSpPr>
        <p:spPr bwMode="auto">
          <a:xfrm>
            <a:off x="1416497" y="3351411"/>
            <a:ext cx="1266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1 - Aucun</a:t>
            </a:r>
          </a:p>
        </p:txBody>
      </p:sp>
      <p:sp>
        <p:nvSpPr>
          <p:cNvPr id="14340" name="QLib2"/>
          <p:cNvSpPr txBox="1">
            <a:spLocks noChangeArrowheads="1"/>
          </p:cNvSpPr>
          <p:nvPr/>
        </p:nvSpPr>
        <p:spPr bwMode="auto">
          <a:xfrm>
            <a:off x="1416497" y="3991174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2 – Un réacteur</a:t>
            </a:r>
          </a:p>
        </p:txBody>
      </p:sp>
      <p:sp>
        <p:nvSpPr>
          <p:cNvPr id="14341" name="QLib3"/>
          <p:cNvSpPr txBox="1">
            <a:spLocks noChangeArrowheads="1"/>
          </p:cNvSpPr>
          <p:nvPr/>
        </p:nvSpPr>
        <p:spPr bwMode="auto">
          <a:xfrm>
            <a:off x="1416497" y="4632524"/>
            <a:ext cx="2349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3 – Deux réacteurs</a:t>
            </a:r>
          </a:p>
        </p:txBody>
      </p:sp>
      <p:sp>
        <p:nvSpPr>
          <p:cNvPr id="14342" name="QLib4"/>
          <p:cNvSpPr txBox="1">
            <a:spLocks noChangeArrowheads="1"/>
          </p:cNvSpPr>
          <p:nvPr/>
        </p:nvSpPr>
        <p:spPr bwMode="auto">
          <a:xfrm>
            <a:off x="1416497" y="5273874"/>
            <a:ext cx="2305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4 – Trois réacteurs</a:t>
            </a:r>
          </a:p>
        </p:txBody>
      </p:sp>
      <p:pic>
        <p:nvPicPr>
          <p:cNvPr id="14343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852936"/>
            <a:ext cx="4268788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475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>
          <a:xfrm>
            <a:off x="250825" y="1916113"/>
            <a:ext cx="8785671" cy="4392612"/>
          </a:xfrm>
        </p:spPr>
        <p:txBody>
          <a:bodyPr/>
          <a:lstStyle/>
          <a:p>
            <a:r>
              <a:rPr lang="fr-FR" altLang="fr-FR"/>
              <a:t>Combien de réacteur(s) nucléaire(s) pourrait-on fermer si tous les français coupaient leurs veilles ?</a:t>
            </a:r>
            <a:endParaRPr lang="fr-FR"/>
          </a:p>
        </p:txBody>
      </p:sp>
      <p:sp>
        <p:nvSpPr>
          <p:cNvPr id="14339" name="QLib1"/>
          <p:cNvSpPr txBox="1">
            <a:spLocks noChangeArrowheads="1"/>
          </p:cNvSpPr>
          <p:nvPr/>
        </p:nvSpPr>
        <p:spPr bwMode="auto">
          <a:xfrm>
            <a:off x="1416497" y="3384068"/>
            <a:ext cx="1266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1 - Aucun</a:t>
            </a:r>
          </a:p>
        </p:txBody>
      </p:sp>
      <p:sp>
        <p:nvSpPr>
          <p:cNvPr id="14341" name="QLib3"/>
          <p:cNvSpPr txBox="1">
            <a:spLocks noChangeArrowheads="1"/>
          </p:cNvSpPr>
          <p:nvPr/>
        </p:nvSpPr>
        <p:spPr bwMode="auto">
          <a:xfrm>
            <a:off x="1416497" y="4665181"/>
            <a:ext cx="2349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3 – Deux réacteurs</a:t>
            </a:r>
          </a:p>
        </p:txBody>
      </p:sp>
      <p:sp>
        <p:nvSpPr>
          <p:cNvPr id="14342" name="QLib4"/>
          <p:cNvSpPr txBox="1">
            <a:spLocks noChangeArrowheads="1"/>
          </p:cNvSpPr>
          <p:nvPr/>
        </p:nvSpPr>
        <p:spPr bwMode="auto">
          <a:xfrm>
            <a:off x="1416497" y="5273874"/>
            <a:ext cx="2305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4 – Trois réacteurs</a:t>
            </a:r>
          </a:p>
        </p:txBody>
      </p:sp>
      <p:sp>
        <p:nvSpPr>
          <p:cNvPr id="9" name="Tx4"/>
          <p:cNvSpPr txBox="1">
            <a:spLocks noChangeArrowheads="1"/>
          </p:cNvSpPr>
          <p:nvPr/>
        </p:nvSpPr>
        <p:spPr bwMode="auto">
          <a:xfrm>
            <a:off x="5227636" y="3699518"/>
            <a:ext cx="3097213" cy="1359237"/>
          </a:xfrm>
          <a:prstGeom prst="roundRect">
            <a:avLst/>
          </a:prstGeom>
          <a:ln>
            <a:solidFill>
              <a:srgbClr val="FFC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fr-FR" altLang="fr-FR" sz="1846" b="1" i="1">
                <a:solidFill>
                  <a:srgbClr val="FE7400"/>
                </a:solidFill>
                <a:latin typeface="Calibri" panose="020F0502020204030204" pitchFamily="34" charset="0"/>
              </a:rPr>
              <a:t>1 réacteur = 1 000 000 kW de puissance </a:t>
            </a:r>
          </a:p>
          <a:p>
            <a:pPr algn="ctr">
              <a:defRPr/>
            </a:pPr>
            <a:r>
              <a:rPr lang="fr-FR" altLang="fr-FR" sz="1846" b="1" i="1">
                <a:solidFill>
                  <a:srgbClr val="FE7400"/>
                </a:solidFill>
                <a:latin typeface="Calibri" panose="020F0502020204030204" pitchFamily="34" charset="0"/>
              </a:rPr>
              <a:t>Soit en consommation 8 milliards de kWh</a:t>
            </a:r>
          </a:p>
        </p:txBody>
      </p:sp>
      <p:sp>
        <p:nvSpPr>
          <p:cNvPr id="10" name="QLib2"/>
          <p:cNvSpPr txBox="1">
            <a:spLocks noChangeArrowheads="1"/>
          </p:cNvSpPr>
          <p:nvPr/>
        </p:nvSpPr>
        <p:spPr bwMode="auto">
          <a:xfrm>
            <a:off x="1416497" y="4007956"/>
            <a:ext cx="2239716" cy="433196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215" b="1">
                <a:solidFill>
                  <a:srgbClr val="00519E"/>
                </a:solidFill>
                <a:latin typeface="+mn-lt"/>
              </a:rPr>
              <a:t>2 – Un réacteur</a:t>
            </a:r>
          </a:p>
        </p:txBody>
      </p:sp>
    </p:spTree>
    <p:extLst>
      <p:ext uri="{BB962C8B-B14F-4D97-AF65-F5344CB8AC3E}">
        <p14:creationId xmlns:p14="http://schemas.microsoft.com/office/powerpoint/2010/main" val="930562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>
          <a:xfrm>
            <a:off x="1490159" y="284377"/>
            <a:ext cx="7211144" cy="1143000"/>
          </a:xfrm>
        </p:spPr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124744"/>
            <a:ext cx="8209607" cy="5212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Eclairage</a:t>
            </a:r>
          </a:p>
          <a:p>
            <a:pPr indent="0"/>
            <a:endParaRPr lang="fr-FR"/>
          </a:p>
          <a:p>
            <a:pPr indent="0"/>
            <a:endParaRPr lang="fr-FR"/>
          </a:p>
          <a:p>
            <a:pPr indent="0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354261" y="6072145"/>
            <a:ext cx="1362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Source : ADEME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579" y="2251663"/>
            <a:ext cx="5909944" cy="35979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11960" y="2859420"/>
            <a:ext cx="3379563" cy="353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936709" y="3501008"/>
            <a:ext cx="1875652" cy="243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821444" y="3209119"/>
            <a:ext cx="3379563" cy="353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23528" y="4043144"/>
            <a:ext cx="3379563" cy="353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31747" y="4836826"/>
            <a:ext cx="3379563" cy="409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766871" y="4865038"/>
            <a:ext cx="3379563" cy="431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364360" y="5396952"/>
            <a:ext cx="3379563" cy="431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59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Image 22" descr="gandalfe B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2"/>
          <a:stretch>
            <a:fillRect/>
          </a:stretch>
        </p:blipFill>
        <p:spPr bwMode="auto">
          <a:xfrm>
            <a:off x="5878561" y="4503785"/>
            <a:ext cx="1406525" cy="189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>
          <a:xfrm>
            <a:off x="250825" y="1916113"/>
            <a:ext cx="8641655" cy="4392612"/>
          </a:xfrm>
        </p:spPr>
        <p:txBody>
          <a:bodyPr/>
          <a:lstStyle/>
          <a:p>
            <a:pPr algn="l"/>
            <a:r>
              <a:rPr lang="fr-FR" altLang="fr-FR"/>
              <a:t>Sur une année, en moyenne, qu’est-ce qui consomme le plus d’électricité ?</a:t>
            </a:r>
            <a:endParaRPr lang="fr-FR"/>
          </a:p>
        </p:txBody>
      </p:sp>
      <p:pic>
        <p:nvPicPr>
          <p:cNvPr id="12292" name="Image 67" descr="bougi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4762" r="5185" b="4762"/>
          <a:stretch>
            <a:fillRect/>
          </a:stretch>
        </p:blipFill>
        <p:spPr bwMode="auto">
          <a:xfrm>
            <a:off x="2747987" y="4932318"/>
            <a:ext cx="13366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Image 122" descr="yoda laser copi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r="19009" b="1524"/>
          <a:stretch>
            <a:fillRect/>
          </a:stretch>
        </p:blipFill>
        <p:spPr bwMode="auto">
          <a:xfrm>
            <a:off x="1174775" y="2779668"/>
            <a:ext cx="1257300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2" descr="http://www.chapin-materiel.com/bases/images/produits/location/CEB%20TI5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6" t="3348" r="21439" b="10107"/>
          <a:stretch>
            <a:fillRect/>
          </a:stretch>
        </p:blipFill>
        <p:spPr bwMode="auto">
          <a:xfrm>
            <a:off x="7380312" y="3030493"/>
            <a:ext cx="12922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QLib1"/>
          <p:cNvSpPr txBox="1">
            <a:spLocks noChangeArrowheads="1"/>
          </p:cNvSpPr>
          <p:nvPr/>
        </p:nvSpPr>
        <p:spPr bwMode="auto">
          <a:xfrm>
            <a:off x="2106637" y="3076531"/>
            <a:ext cx="1522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0000"/>
                </a:solidFill>
              </a:rPr>
              <a:t>1 - Un néon</a:t>
            </a:r>
          </a:p>
        </p:txBody>
      </p:sp>
      <p:sp>
        <p:nvSpPr>
          <p:cNvPr id="12296" name="QLib2"/>
          <p:cNvSpPr txBox="1">
            <a:spLocks noChangeArrowheads="1"/>
          </p:cNvSpPr>
          <p:nvPr/>
        </p:nvSpPr>
        <p:spPr bwMode="auto">
          <a:xfrm>
            <a:off x="4599012" y="3560718"/>
            <a:ext cx="292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0000"/>
                </a:solidFill>
              </a:rPr>
              <a:t>2 - Une lampe halogène</a:t>
            </a:r>
          </a:p>
        </p:txBody>
      </p:sp>
      <p:sp>
        <p:nvSpPr>
          <p:cNvPr id="12297" name="QLib3"/>
          <p:cNvSpPr txBox="1">
            <a:spLocks noChangeArrowheads="1"/>
          </p:cNvSpPr>
          <p:nvPr/>
        </p:nvSpPr>
        <p:spPr bwMode="auto">
          <a:xfrm>
            <a:off x="2432075" y="4352881"/>
            <a:ext cx="4373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0000"/>
                </a:solidFill>
              </a:rPr>
              <a:t>3 - Une lampe Basse Consommation</a:t>
            </a:r>
          </a:p>
        </p:txBody>
      </p:sp>
      <p:sp>
        <p:nvSpPr>
          <p:cNvPr id="12298" name="QLib4"/>
          <p:cNvSpPr txBox="1">
            <a:spLocks noChangeArrowheads="1"/>
          </p:cNvSpPr>
          <p:nvPr/>
        </p:nvSpPr>
        <p:spPr bwMode="auto">
          <a:xfrm>
            <a:off x="792187" y="5311731"/>
            <a:ext cx="1865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800"/>
              </a:spcBef>
              <a:buClr>
                <a:srgbClr val="9D328E"/>
              </a:buClr>
              <a:buSzPct val="100000"/>
              <a:buFont typeface="Arial" panose="020B0604020202020204" pitchFamily="34" charset="0"/>
              <a:buChar char="●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1800"/>
              </a:spcBef>
              <a:buClr>
                <a:schemeClr val="tx2"/>
              </a:buClr>
              <a:buSzPct val="85000"/>
              <a:buFont typeface="Wingdings" panose="05000000000000000000" pitchFamily="2" charset="2"/>
              <a:buChar char="è"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8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>
                <a:solidFill>
                  <a:srgbClr val="000000"/>
                </a:solidFill>
              </a:rPr>
              <a:t>4 - Une bougie</a:t>
            </a:r>
          </a:p>
        </p:txBody>
      </p:sp>
    </p:spTree>
    <p:extLst>
      <p:ext uri="{BB962C8B-B14F-4D97-AF65-F5344CB8AC3E}">
        <p14:creationId xmlns:p14="http://schemas.microsoft.com/office/powerpoint/2010/main" val="402294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Quelle est l'énergie la plus chère au kWh ?</a:t>
            </a:r>
            <a:endParaRPr lang="fr-FR"/>
          </a:p>
        </p:txBody>
      </p:sp>
      <p:pic>
        <p:nvPicPr>
          <p:cNvPr id="18435" name="Picture 2" descr="http://www.acqualys.fr/old/pics/symboles/choix_energ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852936"/>
            <a:ext cx="43973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QLib1"/>
          <p:cNvSpPr txBox="1">
            <a:spLocks noChangeArrowheads="1"/>
          </p:cNvSpPr>
          <p:nvPr/>
        </p:nvSpPr>
        <p:spPr bwMode="auto">
          <a:xfrm>
            <a:off x="1475656" y="2852936"/>
            <a:ext cx="1322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1 - Le gaz</a:t>
            </a:r>
          </a:p>
        </p:txBody>
      </p:sp>
      <p:sp>
        <p:nvSpPr>
          <p:cNvPr id="13" name="QLib2"/>
          <p:cNvSpPr txBox="1">
            <a:spLocks noChangeArrowheads="1"/>
          </p:cNvSpPr>
          <p:nvPr/>
        </p:nvSpPr>
        <p:spPr bwMode="auto">
          <a:xfrm>
            <a:off x="1475656" y="3494286"/>
            <a:ext cx="13805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2 - Le bois</a:t>
            </a:r>
          </a:p>
        </p:txBody>
      </p:sp>
      <p:sp>
        <p:nvSpPr>
          <p:cNvPr id="16" name="QLib3"/>
          <p:cNvSpPr txBox="1">
            <a:spLocks noChangeArrowheads="1"/>
          </p:cNvSpPr>
          <p:nvPr/>
        </p:nvSpPr>
        <p:spPr bwMode="auto">
          <a:xfrm>
            <a:off x="1475656" y="4135636"/>
            <a:ext cx="18293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3 - L'électricité</a:t>
            </a:r>
          </a:p>
        </p:txBody>
      </p:sp>
      <p:sp>
        <p:nvSpPr>
          <p:cNvPr id="17" name="QLib4"/>
          <p:cNvSpPr txBox="1">
            <a:spLocks noChangeArrowheads="1"/>
          </p:cNvSpPr>
          <p:nvPr/>
        </p:nvSpPr>
        <p:spPr bwMode="auto">
          <a:xfrm>
            <a:off x="1475656" y="4775398"/>
            <a:ext cx="13805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4 - Le fioul</a:t>
            </a:r>
          </a:p>
        </p:txBody>
      </p:sp>
    </p:spTree>
    <p:extLst>
      <p:ext uri="{BB962C8B-B14F-4D97-AF65-F5344CB8AC3E}">
        <p14:creationId xmlns:p14="http://schemas.microsoft.com/office/powerpoint/2010/main" val="3719794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2" descr="http://www.chapin-materiel.com/bases/images/produits/location/CEB%20TI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6" t="3348" r="21439" b="10107"/>
          <a:stretch>
            <a:fillRect/>
          </a:stretch>
        </p:blipFill>
        <p:spPr bwMode="auto">
          <a:xfrm>
            <a:off x="6845" y="3006650"/>
            <a:ext cx="12922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Sur une année, en moyenne, qu’est-ce qui consomme le plus d’électricité ?</a:t>
            </a:r>
            <a:endParaRPr lang="fr-FR"/>
          </a:p>
        </p:txBody>
      </p:sp>
      <p:sp>
        <p:nvSpPr>
          <p:cNvPr id="11" name="Tx1"/>
          <p:cNvSpPr txBox="1">
            <a:spLocks noChangeArrowheads="1"/>
          </p:cNvSpPr>
          <p:nvPr/>
        </p:nvSpPr>
        <p:spPr bwMode="auto">
          <a:xfrm>
            <a:off x="986879" y="3049513"/>
            <a:ext cx="7499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215">
                <a:latin typeface="Calibri" panose="020F0502020204030204" pitchFamily="34" charset="0"/>
              </a:rPr>
              <a:t>1 - Un néon				       </a:t>
            </a:r>
          </a:p>
        </p:txBody>
      </p:sp>
      <p:sp>
        <p:nvSpPr>
          <p:cNvPr id="12" name="Tx2"/>
          <p:cNvSpPr txBox="1">
            <a:spLocks noChangeArrowheads="1"/>
          </p:cNvSpPr>
          <p:nvPr/>
        </p:nvSpPr>
        <p:spPr bwMode="auto">
          <a:xfrm>
            <a:off x="986879" y="3740075"/>
            <a:ext cx="2927350" cy="43338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215">
                <a:latin typeface="Calibri" panose="020F0502020204030204" pitchFamily="34" charset="0"/>
              </a:rPr>
              <a:t>2 - Une lampe halogène</a:t>
            </a:r>
          </a:p>
        </p:txBody>
      </p:sp>
      <p:sp>
        <p:nvSpPr>
          <p:cNvPr id="13" name="Tx3"/>
          <p:cNvSpPr txBox="1">
            <a:spLocks noChangeArrowheads="1"/>
          </p:cNvSpPr>
          <p:nvPr/>
        </p:nvSpPr>
        <p:spPr bwMode="auto">
          <a:xfrm>
            <a:off x="986879" y="4552875"/>
            <a:ext cx="74993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215">
                <a:latin typeface="Calibri" panose="020F0502020204030204" pitchFamily="34" charset="0"/>
              </a:rPr>
              <a:t>3 - Une lampe Basse Consommation	        </a:t>
            </a:r>
          </a:p>
        </p:txBody>
      </p:sp>
      <p:sp>
        <p:nvSpPr>
          <p:cNvPr id="16" name="Tx4"/>
          <p:cNvSpPr txBox="1">
            <a:spLocks noChangeArrowheads="1"/>
          </p:cNvSpPr>
          <p:nvPr/>
        </p:nvSpPr>
        <p:spPr bwMode="auto">
          <a:xfrm>
            <a:off x="986879" y="5387900"/>
            <a:ext cx="6967537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215">
                <a:latin typeface="Calibri" panose="020F0502020204030204" pitchFamily="34" charset="0"/>
              </a:rPr>
              <a:t>4 - Une bougie</a:t>
            </a:r>
          </a:p>
        </p:txBody>
      </p:sp>
      <p:graphicFrame>
        <p:nvGraphicFramePr>
          <p:cNvPr id="10" name="Graphique 9"/>
          <p:cNvGraphicFramePr/>
          <p:nvPr>
            <p:extLst>
              <p:ext uri="{D42A27DB-BD31-4B8C-83A1-F6EECF244321}">
                <p14:modId xmlns:p14="http://schemas.microsoft.com/office/powerpoint/2010/main" val="1080383142"/>
              </p:ext>
            </p:extLst>
          </p:nvPr>
        </p:nvGraphicFramePr>
        <p:xfrm>
          <a:off x="5176441" y="2743863"/>
          <a:ext cx="4016921" cy="1992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38845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124744"/>
            <a:ext cx="8209607" cy="5212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Eclairage</a:t>
            </a:r>
          </a:p>
          <a:p>
            <a:pPr indent="0"/>
            <a:endParaRPr lang="fr-FR"/>
          </a:p>
          <a:p>
            <a:pPr indent="0"/>
            <a:endParaRPr lang="fr-FR"/>
          </a:p>
          <a:p>
            <a:pPr indent="0"/>
            <a:endParaRPr lang="fr-FR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037119"/>
              </p:ext>
            </p:extLst>
          </p:nvPr>
        </p:nvGraphicFramePr>
        <p:xfrm>
          <a:off x="531748" y="2564904"/>
          <a:ext cx="7571184" cy="295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12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Nom</a:t>
                      </a:r>
                    </a:p>
                  </a:txBody>
                  <a:tcPr anchor="ctr">
                    <a:solidFill>
                      <a:srgbClr val="0051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Durée de vie</a:t>
                      </a:r>
                    </a:p>
                  </a:txBody>
                  <a:tcPr anchor="ctr">
                    <a:solidFill>
                      <a:srgbClr val="0051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Classe énergétique</a:t>
                      </a:r>
                    </a:p>
                  </a:txBody>
                  <a:tcPr anchor="ctr">
                    <a:solidFill>
                      <a:srgbClr val="0051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40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40000</a:t>
                      </a:r>
                      <a:r>
                        <a:rPr lang="fr-FR" baseline="0"/>
                        <a:t> h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A++ ou A+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40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/>
                        <a:t>Fluocompactes</a:t>
                      </a:r>
                      <a:r>
                        <a:rPr lang="fr-FR"/>
                        <a:t> (LFC)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8000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0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Halogènes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2000h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 ou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4" y="3263586"/>
            <a:ext cx="764704" cy="76470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04" y="4028290"/>
            <a:ext cx="783671" cy="78367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03" y="4791727"/>
            <a:ext cx="764705" cy="76470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354261" y="6072145"/>
            <a:ext cx="1362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Source : ADEME</a:t>
            </a:r>
          </a:p>
        </p:txBody>
      </p:sp>
    </p:spTree>
    <p:extLst>
      <p:ext uri="{BB962C8B-B14F-4D97-AF65-F5344CB8AC3E}">
        <p14:creationId xmlns:p14="http://schemas.microsoft.com/office/powerpoint/2010/main" val="864156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124744"/>
            <a:ext cx="8209607" cy="5212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Eclairage</a:t>
            </a:r>
          </a:p>
          <a:p>
            <a:pPr indent="0"/>
            <a:endParaRPr lang="fr-FR"/>
          </a:p>
          <a:p>
            <a:pPr indent="0"/>
            <a:endParaRPr lang="fr-FR"/>
          </a:p>
          <a:p>
            <a:pPr indent="0"/>
            <a:endParaRPr lang="fr-FR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9267"/>
              </p:ext>
            </p:extLst>
          </p:nvPr>
        </p:nvGraphicFramePr>
        <p:xfrm>
          <a:off x="957806" y="2361249"/>
          <a:ext cx="735748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Puissance lampe à incandescence</a:t>
                      </a:r>
                      <a:r>
                        <a:rPr lang="fr-FR" baseline="0"/>
                        <a:t> (W)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Flux lumineux (lumen)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1420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2290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1007" t="9605" r="66181" b="55499"/>
          <a:stretch/>
        </p:blipFill>
        <p:spPr>
          <a:xfrm>
            <a:off x="5112060" y="3641521"/>
            <a:ext cx="2555492" cy="265627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58" y="3952978"/>
            <a:ext cx="2080399" cy="20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124744"/>
            <a:ext cx="8209607" cy="5212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Eclairage</a:t>
            </a:r>
          </a:p>
          <a:p>
            <a:pPr indent="0"/>
            <a:endParaRPr lang="fr-FR"/>
          </a:p>
          <a:p>
            <a:pPr indent="0"/>
            <a:r>
              <a:rPr lang="fr-FR" sz="1800" u="sng">
                <a:solidFill>
                  <a:srgbClr val="00519E"/>
                </a:solidFill>
                <a:latin typeface="+mn-lt"/>
              </a:rPr>
              <a:t>Exemple :</a:t>
            </a:r>
            <a:r>
              <a:rPr lang="fr-FR" sz="1800">
                <a:solidFill>
                  <a:srgbClr val="00519E"/>
                </a:solidFill>
                <a:latin typeface="+mn-lt"/>
              </a:rPr>
              <a:t> remplacement d’une ampoule à incandescence de 60 W</a:t>
            </a:r>
          </a:p>
          <a:p>
            <a:pPr indent="0"/>
            <a:endParaRPr lang="fr-FR" sz="1800"/>
          </a:p>
          <a:p>
            <a:pPr indent="0"/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458770"/>
              </p:ext>
            </p:extLst>
          </p:nvPr>
        </p:nvGraphicFramePr>
        <p:xfrm>
          <a:off x="626044" y="3933427"/>
          <a:ext cx="382422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3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Puissance lampe à incandescence</a:t>
                      </a:r>
                      <a:r>
                        <a:rPr lang="fr-FR" baseline="0"/>
                        <a:t> (W)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Flux lumineux (lumen)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750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435" y="2989817"/>
            <a:ext cx="764704" cy="76470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642" y="3951085"/>
            <a:ext cx="783671" cy="78367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642" y="4944347"/>
            <a:ext cx="764705" cy="764705"/>
          </a:xfrm>
          <a:prstGeom prst="rect">
            <a:avLst/>
          </a:prstGeom>
        </p:spPr>
      </p:pic>
      <p:sp>
        <p:nvSpPr>
          <p:cNvPr id="12" name="Tx4"/>
          <p:cNvSpPr txBox="1">
            <a:spLocks noChangeArrowheads="1"/>
          </p:cNvSpPr>
          <p:nvPr/>
        </p:nvSpPr>
        <p:spPr bwMode="auto">
          <a:xfrm>
            <a:off x="6539492" y="3123785"/>
            <a:ext cx="938676" cy="416426"/>
          </a:xfrm>
          <a:prstGeom prst="roundRect">
            <a:avLst/>
          </a:prstGeom>
          <a:ln>
            <a:solidFill>
              <a:srgbClr val="FFC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fr-FR" altLang="fr-FR" sz="1846" b="1" i="1">
                <a:solidFill>
                  <a:srgbClr val="FE7400"/>
                </a:solidFill>
                <a:latin typeface="Calibri" panose="020F0502020204030204" pitchFamily="34" charset="0"/>
              </a:rPr>
              <a:t>10 W</a:t>
            </a:r>
          </a:p>
        </p:txBody>
      </p:sp>
      <p:sp>
        <p:nvSpPr>
          <p:cNvPr id="16" name="Tx4"/>
          <p:cNvSpPr txBox="1">
            <a:spLocks noChangeArrowheads="1"/>
          </p:cNvSpPr>
          <p:nvPr/>
        </p:nvSpPr>
        <p:spPr bwMode="auto">
          <a:xfrm>
            <a:off x="6539492" y="4134707"/>
            <a:ext cx="938676" cy="416426"/>
          </a:xfrm>
          <a:prstGeom prst="roundRect">
            <a:avLst/>
          </a:prstGeom>
          <a:ln>
            <a:solidFill>
              <a:srgbClr val="FFC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fr-FR" altLang="fr-FR" sz="1846" b="1" i="1">
                <a:solidFill>
                  <a:srgbClr val="FE7400"/>
                </a:solidFill>
                <a:latin typeface="Calibri" panose="020F0502020204030204" pitchFamily="34" charset="0"/>
              </a:rPr>
              <a:t>15 W</a:t>
            </a:r>
          </a:p>
        </p:txBody>
      </p:sp>
      <p:sp>
        <p:nvSpPr>
          <p:cNvPr id="17" name="Tx4"/>
          <p:cNvSpPr txBox="1">
            <a:spLocks noChangeArrowheads="1"/>
          </p:cNvSpPr>
          <p:nvPr/>
        </p:nvSpPr>
        <p:spPr bwMode="auto">
          <a:xfrm>
            <a:off x="6539492" y="5118486"/>
            <a:ext cx="938676" cy="416426"/>
          </a:xfrm>
          <a:prstGeom prst="roundRect">
            <a:avLst/>
          </a:prstGeom>
          <a:ln>
            <a:solidFill>
              <a:srgbClr val="FFC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fr-FR" altLang="fr-FR" sz="1846" b="1" i="1">
                <a:solidFill>
                  <a:srgbClr val="FE7400"/>
                </a:solidFill>
                <a:latin typeface="Calibri" panose="020F0502020204030204" pitchFamily="34" charset="0"/>
              </a:rPr>
              <a:t>50 W</a:t>
            </a:r>
          </a:p>
        </p:txBody>
      </p:sp>
    </p:spTree>
    <p:extLst>
      <p:ext uri="{BB962C8B-B14F-4D97-AF65-F5344CB8AC3E}">
        <p14:creationId xmlns:p14="http://schemas.microsoft.com/office/powerpoint/2010/main" val="73905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096443"/>
            <a:ext cx="8209607" cy="1025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Eclairage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804248" y="6349144"/>
            <a:ext cx="1362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Source : ADEME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844824"/>
            <a:ext cx="4608512" cy="45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19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L’électricité spécifique</a:t>
            </a:r>
            <a:endParaRPr lang="fr-FR" alt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31748" y="1096443"/>
            <a:ext cx="8209607" cy="1025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342900" algn="just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ts val="300"/>
              </a:spcBef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ts val="3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fr-FR"/>
          </a:p>
          <a:p>
            <a:pPr indent="0"/>
            <a:r>
              <a:rPr lang="fr-FR"/>
              <a:t>Des économies à la clé !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532775" y="5883508"/>
            <a:ext cx="1362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Source : ADEME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9" y="2260011"/>
            <a:ext cx="4032448" cy="347859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547" y="2121910"/>
            <a:ext cx="4186808" cy="3683609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2754347" y="4365104"/>
            <a:ext cx="3600400" cy="0"/>
          </a:xfrm>
          <a:prstGeom prst="straightConnector1">
            <a:avLst/>
          </a:prstGeom>
          <a:ln w="38100">
            <a:solidFill>
              <a:srgbClr val="00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870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Pour aller plus loin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fr-FR" sz="1800"/>
              <a:t>Les formations Dr. Watt</a:t>
            </a:r>
          </a:p>
          <a:p>
            <a:pPr>
              <a:buFont typeface="Arial" charset="0"/>
              <a:buChar char="•"/>
            </a:pPr>
            <a:endParaRPr lang="fr-FR" sz="2000"/>
          </a:p>
          <a:p>
            <a:pPr>
              <a:buFont typeface="Arial" charset="0"/>
              <a:buChar char="•"/>
            </a:pPr>
            <a:endParaRPr lang="fr-FR"/>
          </a:p>
          <a:p>
            <a:pPr>
              <a:buFont typeface="Arial" charset="0"/>
              <a:buChar char="•"/>
            </a:pPr>
            <a:r>
              <a:rPr lang="fr-FR" sz="1800"/>
              <a:t>Pack d’ampoules LED gratuites avec : </a:t>
            </a:r>
          </a:p>
          <a:p>
            <a:pPr lvl="1">
              <a:buFont typeface="Arial" charset="0"/>
              <a:buChar char="•"/>
            </a:pPr>
            <a:r>
              <a:rPr lang="fr-FR" sz="1200">
                <a:hlinkClick r:id="rId2"/>
              </a:rPr>
              <a:t>https://www.mesampoulesgratuites.fr/</a:t>
            </a:r>
            <a:endParaRPr lang="fr-FR" sz="1200"/>
          </a:p>
          <a:p>
            <a:pPr lvl="1">
              <a:buFont typeface="Arial" charset="0"/>
              <a:buChar char="•"/>
            </a:pPr>
            <a:r>
              <a:rPr lang="fr-FR" sz="1200">
                <a:hlinkClick r:id="rId3"/>
              </a:rPr>
              <a:t>https://www.reduc-light.fr/</a:t>
            </a:r>
            <a:r>
              <a:rPr lang="fr-FR" sz="1200"/>
              <a:t> </a:t>
            </a:r>
          </a:p>
          <a:p>
            <a:pPr>
              <a:buFont typeface="Arial" charset="0"/>
              <a:buChar char="•"/>
            </a:pPr>
            <a:endParaRPr lang="fr-FR" sz="2000"/>
          </a:p>
          <a:p>
            <a:pPr>
              <a:buFont typeface="Arial" charset="0"/>
              <a:buChar char="•"/>
            </a:pPr>
            <a:endParaRPr lang="fr-FR" sz="2000"/>
          </a:p>
          <a:p>
            <a:pPr>
              <a:buFont typeface="Arial" charset="0"/>
              <a:buChar char="•"/>
            </a:pPr>
            <a:r>
              <a:rPr lang="fr-FR" sz="1800"/>
              <a:t>Le réseau Espace Info Energie</a:t>
            </a:r>
          </a:p>
          <a:p>
            <a:pPr>
              <a:buFont typeface="Arial" charset="0"/>
              <a:buChar char="•"/>
            </a:pPr>
            <a:endParaRPr lang="fr-FR" sz="1800"/>
          </a:p>
          <a:p>
            <a:pPr>
              <a:buFont typeface="Arial" charset="0"/>
              <a:buChar char="•"/>
            </a:pPr>
            <a:endParaRPr lang="fr-FR" sz="1800"/>
          </a:p>
          <a:p>
            <a:pPr>
              <a:buFont typeface="Arial" charset="0"/>
              <a:buChar char="•"/>
            </a:pPr>
            <a:r>
              <a:rPr lang="fr-FR" sz="1800"/>
              <a:t>Les ressources de l’AD</a:t>
            </a:r>
            <a:r>
              <a:rPr lang="fr-FR" sz="2000"/>
              <a:t>EME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509" y="1635108"/>
            <a:ext cx="2667000" cy="838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271" y="4204262"/>
            <a:ext cx="842137" cy="88443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736" y="5229200"/>
            <a:ext cx="888672" cy="9333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686" y="1872469"/>
            <a:ext cx="1646312" cy="5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23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2" y="6347033"/>
            <a:ext cx="2160274" cy="3223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/>
              <a:t>Le saviez-vous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altLang="fr-FR"/>
              <a:t>Quelle est l'énergie la plus chère au kWh ?</a:t>
            </a:r>
            <a:endParaRPr lang="fr-FR"/>
          </a:p>
        </p:txBody>
      </p:sp>
      <p:sp>
        <p:nvSpPr>
          <p:cNvPr id="8" name="Tx1"/>
          <p:cNvSpPr txBox="1">
            <a:spLocks noChangeArrowheads="1"/>
          </p:cNvSpPr>
          <p:nvPr/>
        </p:nvSpPr>
        <p:spPr bwMode="auto">
          <a:xfrm>
            <a:off x="1475358" y="2852936"/>
            <a:ext cx="1322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1 - Le gaz</a:t>
            </a:r>
          </a:p>
        </p:txBody>
      </p:sp>
      <p:sp>
        <p:nvSpPr>
          <p:cNvPr id="9" name="Tx2"/>
          <p:cNvSpPr txBox="1">
            <a:spLocks noChangeArrowheads="1"/>
          </p:cNvSpPr>
          <p:nvPr/>
        </p:nvSpPr>
        <p:spPr bwMode="auto">
          <a:xfrm>
            <a:off x="1475358" y="3492699"/>
            <a:ext cx="13805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2 - Le bois</a:t>
            </a:r>
          </a:p>
        </p:txBody>
      </p:sp>
      <p:sp>
        <p:nvSpPr>
          <p:cNvPr id="10" name="Tx3"/>
          <p:cNvSpPr txBox="1">
            <a:spLocks noChangeArrowheads="1"/>
          </p:cNvSpPr>
          <p:nvPr/>
        </p:nvSpPr>
        <p:spPr bwMode="auto">
          <a:xfrm>
            <a:off x="1475358" y="4135636"/>
            <a:ext cx="1829347" cy="400110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3 - L'électricité</a:t>
            </a:r>
          </a:p>
        </p:txBody>
      </p:sp>
      <p:sp>
        <p:nvSpPr>
          <p:cNvPr id="14" name="Tx4"/>
          <p:cNvSpPr txBox="1">
            <a:spLocks noChangeArrowheads="1"/>
          </p:cNvSpPr>
          <p:nvPr/>
        </p:nvSpPr>
        <p:spPr bwMode="auto">
          <a:xfrm>
            <a:off x="1475358" y="4775399"/>
            <a:ext cx="13805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fr-FR" altLang="fr-FR" sz="2000">
                <a:solidFill>
                  <a:srgbClr val="00519E"/>
                </a:solidFill>
                <a:latin typeface="+mn-lt"/>
              </a:rPr>
              <a:t>4 - Le fioul</a:t>
            </a:r>
          </a:p>
        </p:txBody>
      </p:sp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199327"/>
              </p:ext>
            </p:extLst>
          </p:nvPr>
        </p:nvGraphicFramePr>
        <p:xfrm>
          <a:off x="3728232" y="3027544"/>
          <a:ext cx="4996301" cy="2216184"/>
        </p:xfrm>
        <a:graphic>
          <a:graphicData uri="http://schemas.openxmlformats.org/drawingml/2006/table">
            <a:tbl>
              <a:tblPr/>
              <a:tblGrid>
                <a:gridCol w="2111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5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Energie</a:t>
                      </a:r>
                    </a:p>
                  </a:txBody>
                  <a:tcPr marL="8794" marR="8794" marT="879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Prix de l'énergie [€/kWh]</a:t>
                      </a:r>
                    </a:p>
                    <a:p>
                      <a:pPr algn="ctr" fontAlgn="ctr"/>
                      <a:r>
                        <a:rPr lang="fr-FR" sz="1600" b="1" i="0" u="none" strike="noStrike" baseline="0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 J</a:t>
                      </a:r>
                      <a:r>
                        <a:rPr lang="fr-FR" sz="1600" b="1" i="0" u="none" strike="noStrike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uillet 2016</a:t>
                      </a:r>
                    </a:p>
                  </a:txBody>
                  <a:tcPr marL="8794" marR="8794" marT="879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03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Electricité </a:t>
                      </a:r>
                    </a:p>
                  </a:txBody>
                  <a:tcPr marL="8794" marR="8794" marT="879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0,150 €/kWh</a:t>
                      </a:r>
                    </a:p>
                  </a:txBody>
                  <a:tcPr marL="8794" marR="8794" marT="8791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03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Fioul</a:t>
                      </a:r>
                    </a:p>
                  </a:txBody>
                  <a:tcPr marL="8794" marR="8794" marT="879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0,070 €/kWh</a:t>
                      </a:r>
                    </a:p>
                  </a:txBody>
                  <a:tcPr marL="8794" marR="8794" marT="8791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03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Gaz de ville</a:t>
                      </a:r>
                    </a:p>
                  </a:txBody>
                  <a:tcPr marL="8794" marR="8794" marT="879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0,074 €/kWh</a:t>
                      </a:r>
                    </a:p>
                  </a:txBody>
                  <a:tcPr marL="8794" marR="8794" marT="8791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03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Bois bûches</a:t>
                      </a:r>
                    </a:p>
                  </a:txBody>
                  <a:tcPr marL="8794" marR="8794" marT="879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>
                          <a:solidFill>
                            <a:srgbClr val="00519E"/>
                          </a:solidFill>
                          <a:effectLst/>
                          <a:latin typeface="+mn-lt"/>
                        </a:rPr>
                        <a:t>0,043 €/kWh</a:t>
                      </a:r>
                    </a:p>
                  </a:txBody>
                  <a:tcPr marL="8794" marR="8794" marT="8791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316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 l’atelier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0"/>
            <a:endParaRPr lang="fr-FR"/>
          </a:p>
          <a:p>
            <a:pPr marL="114300" indent="-457200">
              <a:buFontTx/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Economies d’énergies : pour quoi faire ?</a:t>
            </a:r>
          </a:p>
          <a:p>
            <a:pPr marL="114300" indent="-457200">
              <a:buAutoNum type="arabicPeriod"/>
            </a:pPr>
            <a:endParaRPr lang="fr-FR"/>
          </a:p>
          <a:p>
            <a:pPr marL="114300" indent="-457200">
              <a:buAutoNum type="arabicPeriod"/>
            </a:pPr>
            <a:r>
              <a:rPr lang="fr-FR"/>
              <a:t>Petit dictionnaire de l’énergie</a:t>
            </a:r>
          </a:p>
          <a:p>
            <a:pPr marL="114300" indent="-457200">
              <a:buAutoNum type="arabicPeriod"/>
            </a:pPr>
            <a:endParaRPr lang="fr-FR"/>
          </a:p>
          <a:p>
            <a:pPr marL="114300" indent="-457200">
              <a:buFontTx/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L’énergie dans l’habitat</a:t>
            </a:r>
          </a:p>
          <a:p>
            <a:pPr marL="114300" indent="-457200">
              <a:buFontTx/>
              <a:buAutoNum type="arabicPeriod"/>
            </a:pPr>
            <a:endParaRPr lang="fr-FR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114300" indent="-457200">
              <a:buAutoNum type="arabicPeriod"/>
            </a:pPr>
            <a:r>
              <a:rPr lang="fr-FR">
                <a:solidFill>
                  <a:schemeClr val="accent2">
                    <a:lumMod val="40000"/>
                    <a:lumOff val="60000"/>
                  </a:schemeClr>
                </a:solidFill>
              </a:rPr>
              <a:t>Des solutions faciles : les éco-gestes</a:t>
            </a:r>
          </a:p>
        </p:txBody>
      </p:sp>
    </p:spTree>
    <p:extLst>
      <p:ext uri="{BB962C8B-B14F-4D97-AF65-F5344CB8AC3E}">
        <p14:creationId xmlns:p14="http://schemas.microsoft.com/office/powerpoint/2010/main" val="231279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Définitions et unités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98345346"/>
              </p:ext>
            </p:extLst>
          </p:nvPr>
        </p:nvGraphicFramePr>
        <p:xfrm>
          <a:off x="179512" y="2627620"/>
          <a:ext cx="2664296" cy="288961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13572">
                  <a:extLst>
                    <a:ext uri="{9D8B030D-6E8A-4147-A177-3AD203B41FA5}">
                      <a16:colId xmlns:a16="http://schemas.microsoft.com/office/drawing/2014/main" val="1500169086"/>
                    </a:ext>
                  </a:extLst>
                </a:gridCol>
                <a:gridCol w="1650724">
                  <a:extLst>
                    <a:ext uri="{9D8B030D-6E8A-4147-A177-3AD203B41FA5}">
                      <a16:colId xmlns:a16="http://schemas.microsoft.com/office/drawing/2014/main" val="3635016837"/>
                    </a:ext>
                  </a:extLst>
                </a:gridCol>
              </a:tblGrid>
              <a:tr h="54605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rgbClr val="FFC000"/>
                          </a:solidFill>
                        </a:rPr>
                        <a:t>PUISSANCE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004068"/>
                  </a:ext>
                </a:extLst>
              </a:tr>
              <a:tr h="627376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Unité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Watt (W)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4382675"/>
                  </a:ext>
                </a:extLst>
              </a:tr>
              <a:tr h="8580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668168"/>
                  </a:ext>
                </a:extLst>
              </a:tr>
              <a:tr h="8580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28663"/>
                  </a:ext>
                </a:extLst>
              </a:tr>
            </a:tbl>
          </a:graphicData>
        </a:graphic>
      </p:graphicFrame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8470" y="3950689"/>
            <a:ext cx="609593" cy="60959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" y="4719770"/>
            <a:ext cx="663724" cy="663724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2123728" y="1926124"/>
            <a:ext cx="0" cy="638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187624" y="15567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2"/>
                </a:solidFill>
              </a:rPr>
              <a:t>Donnée technique</a:t>
            </a:r>
          </a:p>
        </p:txBody>
      </p:sp>
    </p:spTree>
    <p:extLst>
      <p:ext uri="{BB962C8B-B14F-4D97-AF65-F5344CB8AC3E}">
        <p14:creationId xmlns:p14="http://schemas.microsoft.com/office/powerpoint/2010/main" val="380973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Définitions et unités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0431950"/>
              </p:ext>
            </p:extLst>
          </p:nvPr>
        </p:nvGraphicFramePr>
        <p:xfrm>
          <a:off x="179512" y="2627620"/>
          <a:ext cx="6480720" cy="288961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13572">
                  <a:extLst>
                    <a:ext uri="{9D8B030D-6E8A-4147-A177-3AD203B41FA5}">
                      <a16:colId xmlns:a16="http://schemas.microsoft.com/office/drawing/2014/main" val="1500169086"/>
                    </a:ext>
                  </a:extLst>
                </a:gridCol>
                <a:gridCol w="1650724">
                  <a:extLst>
                    <a:ext uri="{9D8B030D-6E8A-4147-A177-3AD203B41FA5}">
                      <a16:colId xmlns:a16="http://schemas.microsoft.com/office/drawing/2014/main" val="363501683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304111116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1774400142"/>
                    </a:ext>
                  </a:extLst>
                </a:gridCol>
              </a:tblGrid>
              <a:tr h="54605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bg1"/>
                          </a:solidFill>
                        </a:rPr>
                        <a:t>PUISSANCE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TEMPS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rgbClr val="FFC000"/>
                          </a:solidFill>
                        </a:rPr>
                        <a:t>CONSOMMATION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8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004068"/>
                  </a:ext>
                </a:extLst>
              </a:tr>
              <a:tr h="627376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Unité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Watt (W)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Heure (h)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2"/>
                          </a:solidFill>
                        </a:rPr>
                        <a:t>Wattheure</a:t>
                      </a:r>
                      <a:r>
                        <a:rPr lang="fr-FR" b="1" baseline="0">
                          <a:solidFill>
                            <a:schemeClr val="accent2"/>
                          </a:solidFill>
                        </a:rPr>
                        <a:t> (Wh)</a:t>
                      </a:r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82675"/>
                  </a:ext>
                </a:extLst>
              </a:tr>
              <a:tr h="8580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2"/>
                          </a:solidFill>
                        </a:rPr>
                        <a:t>52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668168"/>
                  </a:ext>
                </a:extLst>
              </a:tr>
              <a:tr h="85809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accent2"/>
                          </a:solidFill>
                        </a:rPr>
                        <a:t>300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8663"/>
                  </a:ext>
                </a:extLst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4067944" y="15567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2"/>
                </a:solidFill>
              </a:rPr>
              <a:t>Unité de référence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148064" y="1926124"/>
            <a:ext cx="0" cy="6387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8470" y="3950689"/>
            <a:ext cx="609593" cy="60959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" y="4719770"/>
            <a:ext cx="663724" cy="6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75679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pt ale">
  <a:themeElements>
    <a:clrScheme name="ALE 2014">
      <a:dk1>
        <a:sysClr val="windowText" lastClr="000000"/>
      </a:dk1>
      <a:lt1>
        <a:sysClr val="window" lastClr="FFFFFF"/>
      </a:lt1>
      <a:dk2>
        <a:srgbClr val="00519E"/>
      </a:dk2>
      <a:lt2>
        <a:srgbClr val="FDB900"/>
      </a:lt2>
      <a:accent1>
        <a:srgbClr val="009EE0"/>
      </a:accent1>
      <a:accent2>
        <a:srgbClr val="EB6A0A"/>
      </a:accent2>
      <a:accent3>
        <a:srgbClr val="E2001A"/>
      </a:accent3>
      <a:accent4>
        <a:srgbClr val="C8D200"/>
      </a:accent4>
      <a:accent5>
        <a:srgbClr val="97BE0D"/>
      </a:accent5>
      <a:accent6>
        <a:srgbClr val="009036"/>
      </a:accent6>
      <a:hlink>
        <a:srgbClr val="00563B"/>
      </a:hlink>
      <a:folHlink>
        <a:srgbClr val="E2007A"/>
      </a:folHlink>
    </a:clrScheme>
    <a:fontScheme name="Essentie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54BD6BE0-4EC4-48C6-9084-8449647F41E2}" vid="{38001B5C-BC12-4B41-8D91-88221DB0957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EF687A1833694DA87C5E74B6468DFB" ma:contentTypeVersion="9" ma:contentTypeDescription="Crée un document." ma:contentTypeScope="" ma:versionID="e4cbc19b0cc22a8f26031beb7d044416">
  <xsd:schema xmlns:xsd="http://www.w3.org/2001/XMLSchema" xmlns:xs="http://www.w3.org/2001/XMLSchema" xmlns:p="http://schemas.microsoft.com/office/2006/metadata/properties" xmlns:ns2="0d834d3d-63dd-4c3d-b41a-08456eaa5dd8" xmlns:ns3="e36c7266-073e-4b99-a1a6-0755a53e2abd" xmlns:ns4="a8780b7d-9478-4eeb-9e48-ee7156a76634" targetNamespace="http://schemas.microsoft.com/office/2006/metadata/properties" ma:root="true" ma:fieldsID="0b1723d9afa8d393884cd8c1fee0a9f2" ns2:_="" ns3:_="" ns4:_="">
    <xsd:import namespace="0d834d3d-63dd-4c3d-b41a-08456eaa5dd8"/>
    <xsd:import namespace="e36c7266-073e-4b99-a1a6-0755a53e2abd"/>
    <xsd:import namespace="a8780b7d-9478-4eeb-9e48-ee7156a7663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3:SharedWithDetails" minOccurs="0"/>
                <xsd:element ref="ns4:test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34d3d-63dd-4c3d-b41a-08456eaa5dd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Partage du hachage d’indicateur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6c7266-073e-4b99-a1a6-0755a53e2abd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780b7d-9478-4eeb-9e48-ee7156a76634" elementFormDefault="qualified">
    <xsd:import namespace="http://schemas.microsoft.com/office/2006/documentManagement/types"/>
    <xsd:import namespace="http://schemas.microsoft.com/office/infopath/2007/PartnerControls"/>
    <xsd:element name="test" ma:index="11" nillable="true" ma:displayName="test" ma:internalName="test">
      <xsd:simpleType>
        <xsd:restriction base="dms:Text">
          <xsd:maxLength value="255"/>
        </xsd:restriction>
      </xsd:simpleType>
    </xsd:element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st xmlns="a8780b7d-9478-4eeb-9e48-ee7156a7663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7F1DB1-0C0C-4001-92C6-781DA2772D7B}"/>
</file>

<file path=customXml/itemProps2.xml><?xml version="1.0" encoding="utf-8"?>
<ds:datastoreItem xmlns:ds="http://schemas.openxmlformats.org/officeDocument/2006/customXml" ds:itemID="{2D0B2C3A-7D60-49A3-8B8F-CAEFEFA570B5}">
  <ds:schemaRefs>
    <ds:schemaRef ds:uri="http://schemas.microsoft.com/office/2006/metadata/properties"/>
    <ds:schemaRef ds:uri="http://schemas.microsoft.com/office/infopath/2007/PartnerControls"/>
    <ds:schemaRef ds:uri="a8780b7d-9478-4eeb-9e48-ee7156a76634"/>
  </ds:schemaRefs>
</ds:datastoreItem>
</file>

<file path=customXml/itemProps3.xml><?xml version="1.0" encoding="utf-8"?>
<ds:datastoreItem xmlns:ds="http://schemas.openxmlformats.org/officeDocument/2006/customXml" ds:itemID="{3BA90B80-309B-433D-BA60-F76D3C6084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57</Slides>
  <Notes>19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Modèle ppt ale</vt:lpstr>
      <vt:lpstr>atelier pratique : les éco-gestes</vt:lpstr>
      <vt:lpstr>PowerPoint Presentation</vt:lpstr>
      <vt:lpstr>Programme de l’atelier</vt:lpstr>
      <vt:lpstr>Pourquoi consommer moins ?</vt:lpstr>
      <vt:lpstr>Le saviez-vous ?</vt:lpstr>
      <vt:lpstr>Le saviez-vous ?</vt:lpstr>
      <vt:lpstr>Programme de l’atelier</vt:lpstr>
      <vt:lpstr>Définitions et unités</vt:lpstr>
      <vt:lpstr>Définitions et unités</vt:lpstr>
      <vt:lpstr>Définitions et unités</vt:lpstr>
      <vt:lpstr>Définitions et unités</vt:lpstr>
      <vt:lpstr>Définitions et unités</vt:lpstr>
      <vt:lpstr>En pratique</vt:lpstr>
      <vt:lpstr>Programme de l’atelier</vt:lpstr>
      <vt:lpstr>Quels besoins ?</vt:lpstr>
      <vt:lpstr>Zoom sur l’électricité</vt:lpstr>
      <vt:lpstr>Programme de l’atelier</vt:lpstr>
      <vt:lpstr>Le chauffage</vt:lpstr>
      <vt:lpstr>Le saviez-vous ?</vt:lpstr>
      <vt:lpstr>Le saviez-vous ?</vt:lpstr>
      <vt:lpstr>Le chauffage</vt:lpstr>
      <vt:lpstr>Le chauffage</vt:lpstr>
      <vt:lpstr>Le chauffage</vt:lpstr>
      <vt:lpstr>L’eau chaude sanitaire</vt:lpstr>
      <vt:lpstr>La cuisson</vt:lpstr>
      <vt:lpstr>L’électricité spécifique</vt:lpstr>
      <vt:lpstr>Le saviez-vous ?</vt:lpstr>
      <vt:lpstr>Le saviez-vous ?</vt:lpstr>
      <vt:lpstr>Le saviez-vous ?</vt:lpstr>
      <vt:lpstr>Le saviez-vous ?</vt:lpstr>
      <vt:lpstr>Le saviez-vous ?</vt:lpstr>
      <vt:lpstr>Le saviez-vous ?</vt:lpstr>
      <vt:lpstr>L’électricité spécifique</vt:lpstr>
      <vt:lpstr>Le saviez-vous ?</vt:lpstr>
      <vt:lpstr>Le saviez-vous ?</vt:lpstr>
      <vt:lpstr>Le saviez-vous ?</vt:lpstr>
      <vt:lpstr>Le saviez-vous ?</vt:lpstr>
      <vt:lpstr>L’électricité spécifique</vt:lpstr>
      <vt:lpstr>L’électricité spécifique</vt:lpstr>
      <vt:lpstr>L’électricité spécifique</vt:lpstr>
      <vt:lpstr>L’électricité spécifique</vt:lpstr>
      <vt:lpstr>L’électricité spécifique</vt:lpstr>
      <vt:lpstr>L’électricité spécifique</vt:lpstr>
      <vt:lpstr>L’électricité spécifique</vt:lpstr>
      <vt:lpstr>L’électricité spécifique</vt:lpstr>
      <vt:lpstr>Le saviez-vous ?</vt:lpstr>
      <vt:lpstr>Le saviez-vous ?</vt:lpstr>
      <vt:lpstr>L’électricité spécifique</vt:lpstr>
      <vt:lpstr>Le saviez-vous ?</vt:lpstr>
      <vt:lpstr>Le saviez-vous ?</vt:lpstr>
      <vt:lpstr>L’électricité spécifique</vt:lpstr>
      <vt:lpstr>L’électricité spécifique</vt:lpstr>
      <vt:lpstr>L’électricité spécifique</vt:lpstr>
      <vt:lpstr>L’électricité spécifique</vt:lpstr>
      <vt:lpstr>L’électricité spécifique</vt:lpstr>
      <vt:lpstr>Pour aller plus loin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atelier pratique : les éco-gestes</dc:title>
  <cp:revision>1</cp:revision>
  <dcterms:modified xsi:type="dcterms:W3CDTF">2017-10-10T08:08:23Z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0x010100DAEF687A1833694DA87C5E74B6468DFB</vt:lpwstr>
  </property>
</Properties>
</file>